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573" r:id="rId2"/>
    <p:sldId id="574" r:id="rId3"/>
    <p:sldId id="649" r:id="rId4"/>
    <p:sldId id="631" r:id="rId5"/>
    <p:sldId id="650" r:id="rId6"/>
    <p:sldId id="634" r:id="rId7"/>
    <p:sldId id="644" r:id="rId8"/>
    <p:sldId id="656" r:id="rId9"/>
    <p:sldId id="632" r:id="rId10"/>
    <p:sldId id="657" r:id="rId11"/>
    <p:sldId id="651" r:id="rId12"/>
    <p:sldId id="635" r:id="rId13"/>
    <p:sldId id="646" r:id="rId14"/>
    <p:sldId id="647" r:id="rId15"/>
    <p:sldId id="652" r:id="rId16"/>
    <p:sldId id="636" r:id="rId17"/>
    <p:sldId id="602" r:id="rId18"/>
    <p:sldId id="658" r:id="rId19"/>
    <p:sldId id="659" r:id="rId20"/>
    <p:sldId id="577" r:id="rId21"/>
    <p:sldId id="660" r:id="rId22"/>
    <p:sldId id="661" r:id="rId23"/>
    <p:sldId id="662" r:id="rId24"/>
    <p:sldId id="663" r:id="rId25"/>
    <p:sldId id="648" r:id="rId26"/>
    <p:sldId id="655" r:id="rId27"/>
    <p:sldId id="654" r:id="rId28"/>
    <p:sldId id="653" r:id="rId29"/>
    <p:sldId id="600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17/10/2024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6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7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25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15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6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4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46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9A7EF-4B0B-5667-B6C7-6345BB9F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C3CA78-1FB2-A47F-A94F-2BA46FE5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7D947B7-7B80-D282-94AB-7C148CE29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3F9A4E-699F-02F7-20D6-1AF6D979E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86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555E-6567-C9AD-DFE2-3FA8B6F1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F8BEAB-EAF9-374F-CF81-79F21B404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D425B1-7B72-FA70-8B90-C8EAF74FD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3B1104-EE44-0D9E-069C-D0BC8AEB5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36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61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A8ED-2FF0-90EB-2FB8-516261D4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A495A1-246F-C41A-CEAE-25D06A39E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E6A966F-C056-898A-9F5F-6928DF9F4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48A158-8F36-CAE2-C3BD-81378FBB3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75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0E4D-B701-C173-1E8F-C55692184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92A051-D07C-1064-57AF-0B6CDE65F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E13AE7-F30B-2230-D2AF-4473451EE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9DCAD1-2812-6954-6F17-5AE5ACA2D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07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2E0E2-ACD0-0019-E822-216A4B0E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8BD7A4-E893-BC52-8445-452A6C92A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5C244F-CAA4-41A3-2175-BC3B18566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DAEE68-ADF1-5A89-1E9F-05CDB93D0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19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2D0F-445A-48D3-971C-2E89DDBB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CEDC6BB-4F39-8417-F9D5-714C3D229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09A3589-5003-E49F-D661-68FD11F4F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5D8C03-EF2D-6A89-FD38-78FD27302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31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85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83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8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06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91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0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03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58F4-6BE7-6F24-54DD-D3393C9D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469CCE-5CD6-5B99-8EEA-0CC4C33C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F38909-5DD0-0ECD-B2D8-ED599DFA7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C45832-7570-9CDE-14D9-054107FA2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2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3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79C4-296E-50C0-B70B-D0AB30C82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91D6493-43E5-E8B0-403F-B58A9DB36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A91C70F-C0E5-D64C-9272-3E9A8533F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F5DEC7-1BC7-00CC-8550-E59050C8A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5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10/17/2024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10/17/2024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465" y="2347415"/>
            <a:ext cx="11617622" cy="2543562"/>
          </a:xfrm>
        </p:spPr>
        <p:txBody>
          <a:bodyPr>
            <a:normAutofit/>
          </a:bodyPr>
          <a:lstStyle/>
          <a:p>
            <a:r>
              <a:rPr lang="en-US" sz="4400" dirty="0"/>
              <a:t>Preprocessing, spectral analysis and alignment</a:t>
            </a:r>
          </a:p>
          <a:p>
            <a:endParaRPr lang="en-US" sz="4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622788" y="5456048"/>
            <a:ext cx="4592638" cy="10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October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2024 </a:t>
            </a:r>
          </a:p>
        </p:txBody>
      </p:sp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09BAC-5643-5839-B9CD-3C02AAC87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9975F5-B36B-7632-23A7-EBBAFF21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on preprocessing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5F77B-177C-5C09-7788-864687FE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1848456"/>
            <a:ext cx="10098024" cy="4257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 robust preprocessing pipeline it has been evaluated on ECG signals: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Simulated environment leads to good results and opens the door for a real-life scenario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Didactical examples enhancing the usage of DWT + BP strategy, choice even supported by literature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AVNRT data require little adaptations of the pipeline. In any case, high frequency components of some signal present in the database are very muted.</a:t>
            </a:r>
          </a:p>
          <a:p>
            <a:pPr marL="0" indent="0">
              <a:buNone/>
            </a:pPr>
            <a:r>
              <a:rPr lang="en-US" sz="1600" dirty="0"/>
              <a:t>In conclusion, DWT + BP pipeline is a strong and reliable tool that can be used in the following steps.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Two aspects should also be considered when choosing whether to apply preprocessing: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Presence of previously made preprocessing: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Is know that ECG signals are pre-filtered within 0.5 and 50 Hz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While Catheters signals (CS, Roving) are pre-filtered within 30 and 300 Hz.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Nature and typology of features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A possible future scenario could be a comparison between classification made on features from filtered data and classification made on features from original data.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B26042-64F7-185C-2555-5FB6AC7C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5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/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2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estimation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5315712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Spectrum estimation can be done following different strategies:</a:t>
            </a:r>
          </a:p>
          <a:p>
            <a:r>
              <a:rPr lang="en-US" sz="1400" b="1" dirty="0"/>
              <a:t>Parametric</a:t>
            </a:r>
            <a:r>
              <a:rPr lang="en-US" sz="1400" dirty="0"/>
              <a:t> strategies: i.e., AR estimation</a:t>
            </a:r>
          </a:p>
          <a:p>
            <a:pPr lvl="1"/>
            <a:r>
              <a:rPr lang="en-US" sz="1100" dirty="0"/>
              <a:t>Require zero mean, stationary signals</a:t>
            </a:r>
          </a:p>
          <a:p>
            <a:pPr lvl="1"/>
            <a:r>
              <a:rPr lang="en-US" sz="1100" dirty="0"/>
              <a:t>Consistent and not windowed spectrum estimation</a:t>
            </a:r>
          </a:p>
          <a:p>
            <a:pPr lvl="1"/>
            <a:r>
              <a:rPr lang="en-US" sz="1100" dirty="0"/>
              <a:t>Easy and fast application</a:t>
            </a:r>
          </a:p>
          <a:p>
            <a:pPr lvl="1"/>
            <a:r>
              <a:rPr lang="en-US" sz="1100" dirty="0"/>
              <a:t>Order choice and parameters estimator are crucial</a:t>
            </a:r>
          </a:p>
          <a:p>
            <a:r>
              <a:rPr lang="en-US" sz="1400" b="1" dirty="0"/>
              <a:t>Non-Parametric</a:t>
            </a:r>
            <a:r>
              <a:rPr lang="en-US" sz="1400" dirty="0"/>
              <a:t> Strategies: i.e., Spectrogram or Welch estimation</a:t>
            </a:r>
          </a:p>
          <a:p>
            <a:pPr lvl="1"/>
            <a:r>
              <a:rPr lang="en-US" sz="1100" dirty="0"/>
              <a:t>Tend to be noisy</a:t>
            </a:r>
          </a:p>
          <a:p>
            <a:pPr lvl="1"/>
            <a:r>
              <a:rPr lang="en-US" sz="1100" dirty="0"/>
              <a:t>Could require windowing</a:t>
            </a:r>
          </a:p>
          <a:p>
            <a:pPr lvl="1"/>
            <a:r>
              <a:rPr lang="en-US" sz="1100" dirty="0"/>
              <a:t>Easy and fast application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400" dirty="0"/>
              <a:t>Literature suggest the usage of Non-parametric strategies on ECG signals, but it’s clearly a trade off:</a:t>
            </a:r>
          </a:p>
          <a:p>
            <a:r>
              <a:rPr lang="en-US" sz="1400" dirty="0"/>
              <a:t>On one hand, AR estimation cannot be used because of non-verification of the signal hypothesis: ECG signals are not stationary.</a:t>
            </a:r>
          </a:p>
          <a:p>
            <a:r>
              <a:rPr lang="en-US" sz="1400" dirty="0"/>
              <a:t>On the other hand, Non-parametric strategies are noisy and hard to interpretate. 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FC060BC-855F-9D6A-2F09-48BC992AF336}"/>
                  </a:ext>
                </a:extLst>
              </p:cNvPr>
              <p:cNvSpPr/>
              <p:nvPr/>
            </p:nvSpPr>
            <p:spPr>
              <a:xfrm>
                <a:off x="6612310" y="2873656"/>
                <a:ext cx="4934711" cy="115860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Spectrogram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it-IT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it-IT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it-IT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FC060BC-855F-9D6A-2F09-48BC992AF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310" y="2873656"/>
                <a:ext cx="4934711" cy="1158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BF3A10C5-9691-B507-B52B-F70021D6E866}"/>
                  </a:ext>
                </a:extLst>
              </p:cNvPr>
              <p:cNvSpPr/>
              <p:nvPr/>
            </p:nvSpPr>
            <p:spPr>
              <a:xfrm>
                <a:off x="6635173" y="4249799"/>
                <a:ext cx="4934711" cy="193154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Welch Spectrogram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it-IT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it-IT" sz="11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1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  <m:r>
                            <a:rPr lang="it-IT" sz="11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11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f>
                        <m:fPr>
                          <m:ctrlP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p>
                        <m:sSupPr>
                          <m:ctrlP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1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it-IT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1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1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it-IT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r>
                  <a:rPr lang="en-GB" sz="11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 is a window of size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solidFill>
                      <a:schemeClr val="tx1"/>
                    </a:solidFill>
                  </a:rPr>
                  <a:t>P is the average of the window </a:t>
                </a:r>
                <a14:m>
                  <m:oMath xmlns:m="http://schemas.openxmlformats.org/officeDocument/2006/math">
                    <m:r>
                      <a:rPr lang="it-IT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100" dirty="0">
                    <a:solidFill>
                      <a:schemeClr val="tx1"/>
                    </a:solidFill>
                  </a:rPr>
                  <a:t>, defined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1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it-IT" sz="11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it-IT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it-IT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  <a:p>
                <a:r>
                  <a:rPr lang="en-GB" sz="1100" dirty="0">
                    <a:solidFill>
                      <a:schemeClr val="tx1"/>
                    </a:solidFill>
                  </a:rPr>
                  <a:t>Windows divide the signals in S, partially overlapping, segments</a:t>
                </a:r>
              </a:p>
            </p:txBody>
          </p:sp>
        </mc:Choice>
        <mc:Fallback xmlns="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BF3A10C5-9691-B507-B52B-F70021D6E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173" y="4249799"/>
                <a:ext cx="4934711" cy="193154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7668B60-BB0B-67FD-1A90-2696A144454D}"/>
                  </a:ext>
                </a:extLst>
              </p:cNvPr>
              <p:cNvSpPr/>
              <p:nvPr/>
            </p:nvSpPr>
            <p:spPr>
              <a:xfrm>
                <a:off x="6612311" y="1508452"/>
                <a:ext cx="4934711" cy="115860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AR estimation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lit/>
                                    </m:rPr>
                                    <a:rPr lang="it-IT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it-IT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it-IT" sz="1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it-IT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7668B60-BB0B-67FD-1A90-2696A1444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311" y="1508452"/>
                <a:ext cx="4934711" cy="11586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1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39656" cy="971551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Spectrum estimation results: External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784951A3-1C61-E0C9-C357-D0318204DB8D}"/>
              </a:ext>
            </a:extLst>
          </p:cNvPr>
          <p:cNvSpPr txBox="1">
            <a:spLocks/>
          </p:cNvSpPr>
          <p:nvPr/>
        </p:nvSpPr>
        <p:spPr>
          <a:xfrm>
            <a:off x="387824" y="1483469"/>
            <a:ext cx="3810952" cy="4609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The proposed spectrum estimation </a:t>
            </a:r>
            <a:r>
              <a:rPr lang="en-US" sz="1400" b="1" dirty="0">
                <a:latin typeface="+mj-lt"/>
              </a:rPr>
              <a:t>pipeline</a:t>
            </a:r>
            <a:r>
              <a:rPr lang="en-US" sz="1400" dirty="0">
                <a:latin typeface="+mj-lt"/>
              </a:rPr>
              <a:t> has been </a:t>
            </a:r>
            <a:r>
              <a:rPr lang="en-US" sz="1400" b="1" dirty="0">
                <a:latin typeface="+mj-lt"/>
              </a:rPr>
              <a:t>tested</a:t>
            </a:r>
            <a:r>
              <a:rPr lang="en-US" sz="1400" dirty="0">
                <a:latin typeface="+mj-lt"/>
              </a:rPr>
              <a:t> on well-know </a:t>
            </a:r>
            <a:r>
              <a:rPr lang="en-US" sz="1400" b="1" dirty="0">
                <a:latin typeface="+mj-lt"/>
              </a:rPr>
              <a:t>external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data</a:t>
            </a:r>
            <a:r>
              <a:rPr lang="en-US" sz="1400" dirty="0">
                <a:latin typeface="+mj-lt"/>
              </a:rPr>
              <a:t> (</a:t>
            </a:r>
            <a:r>
              <a:rPr lang="en-US" sz="1400" b="1" dirty="0">
                <a:latin typeface="+mj-lt"/>
              </a:rPr>
              <a:t>didactical</a:t>
            </a:r>
            <a:r>
              <a:rPr lang="en-US" sz="1400" dirty="0">
                <a:latin typeface="+mj-lt"/>
              </a:rPr>
              <a:t>) and </a:t>
            </a:r>
            <a:r>
              <a:rPr lang="en-US" sz="1400" b="1" dirty="0">
                <a:latin typeface="+mj-lt"/>
              </a:rPr>
              <a:t>compared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with</a:t>
            </a:r>
            <a:r>
              <a:rPr lang="en-US" sz="1400" dirty="0">
                <a:latin typeface="+mj-lt"/>
              </a:rPr>
              <a:t> the more used  </a:t>
            </a:r>
            <a:r>
              <a:rPr lang="en-US" sz="1400" b="1" dirty="0">
                <a:latin typeface="+mj-lt"/>
              </a:rPr>
              <a:t>Spectrogram</a:t>
            </a:r>
            <a:r>
              <a:rPr lang="en-US" sz="1400" dirty="0">
                <a:latin typeface="+mj-lt"/>
              </a:rPr>
              <a:t> and </a:t>
            </a:r>
            <a:r>
              <a:rPr lang="en-US" sz="1400" b="1" dirty="0">
                <a:latin typeface="+mj-lt"/>
              </a:rPr>
              <a:t>Welch</a:t>
            </a:r>
            <a:r>
              <a:rPr lang="en-US" sz="1400" dirty="0">
                <a:latin typeface="+mj-lt"/>
              </a:rPr>
              <a:t> spectrogram. 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Each </a:t>
            </a:r>
            <a:r>
              <a:rPr lang="en-US" sz="1400" b="1" dirty="0">
                <a:latin typeface="+mj-lt"/>
              </a:rPr>
              <a:t>subplot</a:t>
            </a:r>
            <a:r>
              <a:rPr lang="en-US" sz="1400" dirty="0">
                <a:latin typeface="+mj-lt"/>
              </a:rPr>
              <a:t> correspond to a </a:t>
            </a:r>
            <a:r>
              <a:rPr lang="en-US" sz="1400" b="1" dirty="0">
                <a:latin typeface="+mj-lt"/>
              </a:rPr>
              <a:t>spectrum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evaluation</a:t>
            </a:r>
            <a:r>
              <a:rPr lang="en-US" sz="1400" dirty="0">
                <a:latin typeface="+mj-lt"/>
              </a:rPr>
              <a:t> of a </a:t>
            </a:r>
            <a:r>
              <a:rPr lang="en-US" sz="1400" b="1" dirty="0">
                <a:latin typeface="+mj-lt"/>
              </a:rPr>
              <a:t>HF noise corrupted signal</a:t>
            </a:r>
            <a:r>
              <a:rPr lang="en-US" sz="1400" dirty="0">
                <a:latin typeface="+mj-lt"/>
              </a:rPr>
              <a:t> with an </a:t>
            </a:r>
            <a:r>
              <a:rPr lang="en-US" sz="1400" b="1" dirty="0">
                <a:latin typeface="+mj-lt"/>
              </a:rPr>
              <a:t>increased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number</a:t>
            </a:r>
            <a:r>
              <a:rPr lang="en-US" sz="1400" dirty="0">
                <a:latin typeface="+mj-lt"/>
              </a:rPr>
              <a:t> of </a:t>
            </a:r>
            <a:r>
              <a:rPr lang="en-US" sz="1400" b="1" dirty="0">
                <a:latin typeface="+mj-lt"/>
              </a:rPr>
              <a:t>points</a:t>
            </a:r>
            <a:r>
              <a:rPr lang="en-US" sz="1400" dirty="0">
                <a:latin typeface="+mj-lt"/>
              </a:rPr>
              <a:t> (i.e., beats) </a:t>
            </a:r>
            <a:r>
              <a:rPr lang="en-US" sz="1400" b="1" dirty="0">
                <a:latin typeface="+mj-lt"/>
              </a:rPr>
              <a:t>filtered</a:t>
            </a:r>
            <a:r>
              <a:rPr lang="en-US" sz="1400" dirty="0">
                <a:latin typeface="+mj-lt"/>
              </a:rPr>
              <a:t> with the proposed pipeline.</a:t>
            </a:r>
          </a:p>
          <a:p>
            <a:r>
              <a:rPr lang="en-US" sz="1400" dirty="0">
                <a:latin typeface="+mj-lt"/>
              </a:rPr>
              <a:t>Burg and LS estimators converge, but AR spectrums, Welch spectrums and spectrograms does not lead to comparable results. </a:t>
            </a:r>
          </a:p>
          <a:p>
            <a:r>
              <a:rPr lang="en-US" sz="1400" dirty="0">
                <a:latin typeface="+mj-lt"/>
              </a:rPr>
              <a:t>AR estimation seems to underestimate the signal, thus AR spectrum peaks are not aligned with the Welch ones.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Moreover, by changing the order, AR spectrum peaks moves, leading to the conclusion that AR </a:t>
            </a:r>
            <a:r>
              <a:rPr lang="en-US" sz="1400" b="1" dirty="0">
                <a:latin typeface="+mj-lt"/>
              </a:rPr>
              <a:t>spectral estimation does not provide satisfactory results</a:t>
            </a:r>
            <a:r>
              <a:rPr lang="en-US" sz="1400" dirty="0">
                <a:latin typeface="+mj-lt"/>
              </a:rPr>
              <a:t>. </a:t>
            </a: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Spectrum estimation is still an open problem to be investigated in the future. </a:t>
            </a: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B12FDD-3F65-15BF-407F-077C60A887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33196" y="4983790"/>
            <a:ext cx="3720208" cy="13462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826A9E-C5D4-B6A3-7447-200663D18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r="8416" b="4140"/>
          <a:stretch/>
        </p:blipFill>
        <p:spPr>
          <a:xfrm>
            <a:off x="4614918" y="1483469"/>
            <a:ext cx="7449256" cy="446946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2CA9432A-9FE4-B09F-B378-E0FFC196DEEF}"/>
              </a:ext>
            </a:extLst>
          </p:cNvPr>
          <p:cNvGrpSpPr/>
          <p:nvPr/>
        </p:nvGrpSpPr>
        <p:grpSpPr>
          <a:xfrm>
            <a:off x="5202819" y="2006844"/>
            <a:ext cx="6589165" cy="3781928"/>
            <a:chOff x="4962918" y="2512202"/>
            <a:chExt cx="5788971" cy="3313891"/>
          </a:xfrm>
        </p:grpSpPr>
        <p:pic>
          <p:nvPicPr>
            <p:cNvPr id="8" name="Immagine 7" descr="Immagine che contiene diagramma&#10;&#10;Descrizione generata automaticamente">
              <a:extLst>
                <a:ext uri="{FF2B5EF4-FFF2-40B4-BE49-F238E27FC236}">
                  <a16:creationId xmlns:a16="http://schemas.microsoft.com/office/drawing/2014/main" id="{28624416-1B23-C1A0-A80A-76D1FE190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3509" r="8834" b="5455"/>
            <a:stretch/>
          </p:blipFill>
          <p:spPr>
            <a:xfrm>
              <a:off x="4962918" y="2512202"/>
              <a:ext cx="5788971" cy="3313891"/>
            </a:xfrm>
            <a:prstGeom prst="rect">
              <a:avLst/>
            </a:prstGeom>
          </p:spPr>
        </p:pic>
        <p:pic>
          <p:nvPicPr>
            <p:cNvPr id="9" name="Immagine 8" descr="Immagine che contiene diagramma&#10;&#10;Descrizione generata automaticamente">
              <a:extLst>
                <a:ext uri="{FF2B5EF4-FFF2-40B4-BE49-F238E27FC236}">
                  <a16:creationId xmlns:a16="http://schemas.microsoft.com/office/drawing/2014/main" id="{BE3E9444-6743-DBC0-EA91-66BFD2B5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18" t="6395" r="8834" b="70720"/>
            <a:stretch/>
          </p:blipFill>
          <p:spPr>
            <a:xfrm>
              <a:off x="9405622" y="3538966"/>
              <a:ext cx="1346267" cy="1499871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06358779-AE34-740A-83A8-5F0C3B72140C}"/>
                </a:ext>
              </a:extLst>
            </p:cNvPr>
            <p:cNvSpPr/>
            <p:nvPr/>
          </p:nvSpPr>
          <p:spPr>
            <a:xfrm>
              <a:off x="9915077" y="2555906"/>
              <a:ext cx="820393" cy="10295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99249606-4E04-E41D-F100-4F91EC080380}"/>
                </a:ext>
              </a:extLst>
            </p:cNvPr>
            <p:cNvSpPr/>
            <p:nvPr/>
          </p:nvSpPr>
          <p:spPr>
            <a:xfrm>
              <a:off x="8625773" y="2780065"/>
              <a:ext cx="1289304" cy="24688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LS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Spectrum estimation: comments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538472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Now a dilemma arises:</a:t>
            </a:r>
          </a:p>
          <a:p>
            <a:r>
              <a:rPr lang="en-US" sz="1400" dirty="0"/>
              <a:t>On one hand, is known that </a:t>
            </a:r>
            <a:r>
              <a:rPr lang="en-US" sz="1400" b="1" dirty="0"/>
              <a:t>spectral</a:t>
            </a:r>
            <a:r>
              <a:rPr lang="en-US" sz="1400" dirty="0"/>
              <a:t> </a:t>
            </a:r>
            <a:r>
              <a:rPr lang="en-US" sz="1400" b="1" dirty="0"/>
              <a:t>estimation</a:t>
            </a:r>
            <a:r>
              <a:rPr lang="en-US" sz="1400" dirty="0"/>
              <a:t> could </a:t>
            </a:r>
            <a:r>
              <a:rPr lang="en-US" sz="1400" b="1" dirty="0"/>
              <a:t>leave</a:t>
            </a:r>
            <a:r>
              <a:rPr lang="en-US" sz="1400" dirty="0"/>
              <a:t> </a:t>
            </a:r>
            <a:r>
              <a:rPr lang="en-US" sz="1400" b="1" dirty="0"/>
              <a:t>important</a:t>
            </a:r>
            <a:r>
              <a:rPr lang="en-US" sz="1400" dirty="0"/>
              <a:t> </a:t>
            </a:r>
            <a:r>
              <a:rPr lang="en-US" sz="1400" b="1" dirty="0"/>
              <a:t>insights</a:t>
            </a:r>
            <a:r>
              <a:rPr lang="en-US" sz="1400" dirty="0"/>
              <a:t> on the data characteristics</a:t>
            </a:r>
          </a:p>
          <a:p>
            <a:r>
              <a:rPr lang="en-US" sz="1400" dirty="0"/>
              <a:t>On the other hand, traditional methods have inner limitations that discourage (or even preclude) their usage.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So, are there </a:t>
            </a:r>
            <a:r>
              <a:rPr lang="en-US" sz="1400" b="1" dirty="0"/>
              <a:t>other methods </a:t>
            </a:r>
            <a:r>
              <a:rPr lang="en-US" sz="1400" dirty="0"/>
              <a:t>that can be used?</a:t>
            </a:r>
          </a:p>
          <a:p>
            <a:r>
              <a:rPr lang="en-US" sz="1400" dirty="0"/>
              <a:t>As done in other studies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[3]</a:t>
            </a:r>
            <a:r>
              <a:rPr lang="en-US" sz="1400" dirty="0"/>
              <a:t>, from FFT spectrums could be extracted some distributional features (e.g., Spectrum density in certain sub-bands)</a:t>
            </a:r>
          </a:p>
          <a:p>
            <a:r>
              <a:rPr lang="en-US" sz="1400" dirty="0"/>
              <a:t>There are spectrum estimation techniques build to treat correctly semi-periodic signals as ECG, i.e., eigen-based methods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[4]</a:t>
            </a:r>
          </a:p>
          <a:p>
            <a:r>
              <a:rPr lang="en-US" sz="1400" dirty="0"/>
              <a:t>Many studies use </a:t>
            </a:r>
            <a:r>
              <a:rPr lang="en-US" sz="1400" b="1" dirty="0"/>
              <a:t>DWT</a:t>
            </a:r>
            <a:r>
              <a:rPr lang="en-US" sz="1400" dirty="0"/>
              <a:t> </a:t>
            </a:r>
            <a:r>
              <a:rPr lang="en-US" sz="1400" b="1" dirty="0"/>
              <a:t>features</a:t>
            </a:r>
            <a:r>
              <a:rPr lang="en-US" sz="1400" dirty="0"/>
              <a:t> as descriptors of the frequency behavior of ECG signals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[5,6]</a:t>
            </a:r>
          </a:p>
          <a:p>
            <a:r>
              <a:rPr lang="en-US" sz="1400" dirty="0"/>
              <a:t>Other uses even 2-D representations of DWT, i.e., </a:t>
            </a:r>
            <a:r>
              <a:rPr lang="en-US" sz="1400" b="1" dirty="0"/>
              <a:t>scalograms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[7]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100" dirty="0"/>
          </a:p>
          <a:p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1CEC6A-83FE-856C-275A-6711FD7799EC}"/>
              </a:ext>
            </a:extLst>
          </p:cNvPr>
          <p:cNvSpPr txBox="1"/>
          <p:nvPr/>
        </p:nvSpPr>
        <p:spPr>
          <a:xfrm>
            <a:off x="625732" y="6281313"/>
            <a:ext cx="1131664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/>
              <a:t>3. G. Baldazzi, M. Orrù, G. Viola, e D. Pani, «Computer-</a:t>
            </a:r>
            <a:r>
              <a:rPr lang="it-IT" sz="700" dirty="0" err="1"/>
              <a:t>aided</a:t>
            </a:r>
            <a:r>
              <a:rPr lang="it-IT" sz="700" dirty="0"/>
              <a:t> detection of </a:t>
            </a:r>
            <a:r>
              <a:rPr lang="it-IT" sz="700" dirty="0" err="1"/>
              <a:t>arrhythmogenic</a:t>
            </a:r>
            <a:r>
              <a:rPr lang="it-IT" sz="700" dirty="0"/>
              <a:t> </a:t>
            </a:r>
            <a:r>
              <a:rPr lang="it-IT" sz="700" dirty="0" err="1"/>
              <a:t>sites</a:t>
            </a:r>
            <a:r>
              <a:rPr lang="it-IT" sz="700" dirty="0"/>
              <a:t> in post-</a:t>
            </a:r>
            <a:r>
              <a:rPr lang="it-IT" sz="700" dirty="0" err="1"/>
              <a:t>ischemic</a:t>
            </a:r>
            <a:r>
              <a:rPr lang="it-IT" sz="700" dirty="0"/>
              <a:t> </a:t>
            </a:r>
            <a:r>
              <a:rPr lang="it-IT" sz="700" dirty="0" err="1"/>
              <a:t>ventricular</a:t>
            </a:r>
            <a:r>
              <a:rPr lang="it-IT" sz="700" dirty="0"/>
              <a:t> </a:t>
            </a:r>
            <a:r>
              <a:rPr lang="it-IT" sz="700" dirty="0" err="1"/>
              <a:t>tachycardia</a:t>
            </a:r>
            <a:r>
              <a:rPr lang="it-IT" sz="700" dirty="0"/>
              <a:t>», Sci Rep, vol. 13, fasc. 1, p. 6906, apr. 2023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700" dirty="0"/>
              <a:t>4. S. V. </a:t>
            </a:r>
            <a:r>
              <a:rPr lang="en-US" sz="700" dirty="0" err="1"/>
              <a:t>Vaseghi</a:t>
            </a:r>
            <a:r>
              <a:rPr lang="en-US" sz="700" dirty="0"/>
              <a:t>, Advanced digital signal processing and noise reduction, 2nd ed. Chichester: Wiley, 2001.</a:t>
            </a:r>
            <a:endParaRPr lang="it-IT" sz="7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5. P. </a:t>
            </a:r>
            <a:r>
              <a:rPr lang="it-IT" sz="700" dirty="0" err="1">
                <a:effectLst/>
              </a:rPr>
              <a:t>deChazal</a:t>
            </a:r>
            <a:r>
              <a:rPr lang="it-IT" sz="700" dirty="0">
                <a:effectLst/>
              </a:rPr>
              <a:t>, M. </a:t>
            </a:r>
            <a:r>
              <a:rPr lang="it-IT" sz="700" dirty="0" err="1">
                <a:effectLst/>
              </a:rPr>
              <a:t>O’Dwyer</a:t>
            </a:r>
            <a:r>
              <a:rPr lang="it-IT" sz="700" dirty="0">
                <a:effectLst/>
              </a:rPr>
              <a:t>, e R. B. Reilly, «</a:t>
            </a:r>
            <a:r>
              <a:rPr lang="it-IT" sz="700" dirty="0" err="1">
                <a:effectLst/>
              </a:rPr>
              <a:t>Automatic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Classification</a:t>
            </a:r>
            <a:r>
              <a:rPr lang="it-IT" sz="700" dirty="0">
                <a:effectLst/>
              </a:rPr>
              <a:t> of </a:t>
            </a:r>
            <a:r>
              <a:rPr lang="it-IT" sz="700" dirty="0" err="1">
                <a:effectLst/>
              </a:rPr>
              <a:t>Heartbeats</a:t>
            </a:r>
            <a:r>
              <a:rPr lang="it-IT" sz="700" dirty="0">
                <a:effectLst/>
              </a:rPr>
              <a:t> Using ECG </a:t>
            </a:r>
            <a:r>
              <a:rPr lang="it-IT" sz="700" dirty="0" err="1">
                <a:effectLst/>
              </a:rPr>
              <a:t>Morphology</a:t>
            </a:r>
            <a:r>
              <a:rPr lang="it-IT" sz="700" dirty="0">
                <a:effectLst/>
              </a:rPr>
              <a:t> and </a:t>
            </a:r>
            <a:r>
              <a:rPr lang="it-IT" sz="700" dirty="0" err="1">
                <a:effectLst/>
              </a:rPr>
              <a:t>Heartbeat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Interval</a:t>
            </a:r>
            <a:r>
              <a:rPr lang="it-IT" sz="700" dirty="0">
                <a:effectLst/>
              </a:rPr>
              <a:t> Features», </a:t>
            </a:r>
            <a:r>
              <a:rPr lang="it-IT" sz="700" i="1" dirty="0">
                <a:effectLst/>
              </a:rPr>
              <a:t>IEEE Trans. </a:t>
            </a:r>
            <a:r>
              <a:rPr lang="it-IT" sz="700" i="1" dirty="0" err="1">
                <a:effectLst/>
              </a:rPr>
              <a:t>Biomed</a:t>
            </a:r>
            <a:r>
              <a:rPr lang="it-IT" sz="700" i="1" dirty="0">
                <a:effectLst/>
              </a:rPr>
              <a:t>. Eng</a:t>
            </a:r>
            <a:r>
              <a:rPr lang="it-IT" sz="700" dirty="0">
                <a:effectLst/>
              </a:rPr>
              <a:t>, lug. 2004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6. S. </a:t>
            </a:r>
            <a:r>
              <a:rPr lang="it-IT" sz="700" dirty="0" err="1">
                <a:effectLst/>
              </a:rPr>
              <a:t>Faziludeen</a:t>
            </a:r>
            <a:r>
              <a:rPr lang="it-IT" sz="700" dirty="0">
                <a:effectLst/>
              </a:rPr>
              <a:t> e P. V. </a:t>
            </a:r>
            <a:r>
              <a:rPr lang="it-IT" sz="700" dirty="0" err="1">
                <a:effectLst/>
              </a:rPr>
              <a:t>Sabiq</a:t>
            </a:r>
            <a:r>
              <a:rPr lang="it-IT" sz="700" dirty="0">
                <a:effectLst/>
              </a:rPr>
              <a:t>, «ECG beat </a:t>
            </a:r>
            <a:r>
              <a:rPr lang="it-IT" sz="700" dirty="0" err="1">
                <a:effectLst/>
              </a:rPr>
              <a:t>classification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using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wavelets</a:t>
            </a:r>
            <a:r>
              <a:rPr lang="it-IT" sz="700" dirty="0">
                <a:effectLst/>
              </a:rPr>
              <a:t> and SVM», in 2013 IEEE CONFERENCE ON INFORMATION AND COMMUNICATION TECHNOLOGIES, apr. 2013, pp. 815–818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700" dirty="0">
                <a:effectLst/>
              </a:rPr>
              <a:t>7. Y. D. </a:t>
            </a:r>
            <a:r>
              <a:rPr lang="it-IT" sz="700" dirty="0" err="1">
                <a:effectLst/>
              </a:rPr>
              <a:t>Daydulo</a:t>
            </a:r>
            <a:r>
              <a:rPr lang="it-IT" sz="700" dirty="0">
                <a:effectLst/>
              </a:rPr>
              <a:t>, B. L. </a:t>
            </a:r>
            <a:r>
              <a:rPr lang="it-IT" sz="700" dirty="0" err="1">
                <a:effectLst/>
              </a:rPr>
              <a:t>Thamineni</a:t>
            </a:r>
            <a:r>
              <a:rPr lang="it-IT" sz="700" dirty="0">
                <a:effectLst/>
              </a:rPr>
              <a:t>, e A. A. </a:t>
            </a:r>
            <a:r>
              <a:rPr lang="it-IT" sz="700" dirty="0" err="1">
                <a:effectLst/>
              </a:rPr>
              <a:t>Dawud</a:t>
            </a:r>
            <a:r>
              <a:rPr lang="it-IT" sz="700" dirty="0">
                <a:effectLst/>
              </a:rPr>
              <a:t>, «</a:t>
            </a:r>
            <a:r>
              <a:rPr lang="it-IT" sz="700" dirty="0" err="1">
                <a:effectLst/>
              </a:rPr>
              <a:t>Cardiac</a:t>
            </a:r>
            <a:r>
              <a:rPr lang="it-IT" sz="700" dirty="0">
                <a:effectLst/>
              </a:rPr>
              <a:t> </a:t>
            </a:r>
            <a:r>
              <a:rPr lang="it-IT" sz="700" dirty="0" err="1">
                <a:effectLst/>
              </a:rPr>
              <a:t>arrhythmia</a:t>
            </a:r>
            <a:r>
              <a:rPr lang="it-IT" sz="700" dirty="0">
                <a:effectLst/>
              </a:rPr>
              <a:t> detection </a:t>
            </a:r>
            <a:r>
              <a:rPr lang="it-IT" sz="700" dirty="0" err="1">
                <a:effectLst/>
              </a:rPr>
              <a:t>using</a:t>
            </a:r>
            <a:r>
              <a:rPr lang="it-IT" sz="700" dirty="0">
                <a:effectLst/>
              </a:rPr>
              <a:t> deep learning </a:t>
            </a:r>
            <a:r>
              <a:rPr lang="it-IT" sz="700" dirty="0" err="1">
                <a:effectLst/>
              </a:rPr>
              <a:t>approach</a:t>
            </a:r>
            <a:r>
              <a:rPr lang="it-IT" sz="700" dirty="0">
                <a:effectLst/>
              </a:rPr>
              <a:t> and time frequency </a:t>
            </a:r>
            <a:r>
              <a:rPr lang="it-IT" sz="700" dirty="0" err="1">
                <a:effectLst/>
              </a:rPr>
              <a:t>representation</a:t>
            </a:r>
            <a:r>
              <a:rPr lang="it-IT" sz="700" dirty="0">
                <a:effectLst/>
              </a:rPr>
              <a:t> of ECG </a:t>
            </a:r>
            <a:r>
              <a:rPr lang="it-IT" sz="700" dirty="0" err="1">
                <a:effectLst/>
              </a:rPr>
              <a:t>signals</a:t>
            </a:r>
            <a:r>
              <a:rPr lang="it-IT" sz="700" dirty="0">
                <a:effectLst/>
              </a:rPr>
              <a:t>», </a:t>
            </a:r>
            <a:r>
              <a:rPr lang="it-IT" sz="700" i="1" dirty="0">
                <a:effectLst/>
              </a:rPr>
              <a:t>BMC </a:t>
            </a:r>
            <a:r>
              <a:rPr lang="it-IT" sz="700" i="1" dirty="0" err="1">
                <a:effectLst/>
              </a:rPr>
              <a:t>Med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Inform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Decis</a:t>
            </a:r>
            <a:r>
              <a:rPr lang="it-IT" sz="700" i="1" dirty="0">
                <a:effectLst/>
              </a:rPr>
              <a:t> </a:t>
            </a:r>
            <a:r>
              <a:rPr lang="it-IT" sz="700" i="1" dirty="0" err="1">
                <a:effectLst/>
              </a:rPr>
              <a:t>Mak</a:t>
            </a:r>
            <a:r>
              <a:rPr lang="it-IT" sz="700" dirty="0">
                <a:effectLst/>
              </a:rPr>
              <a:t>, vol. 23, fasc. 1, p. 232, ott. 2023</a:t>
            </a:r>
          </a:p>
        </p:txBody>
      </p:sp>
      <p:pic>
        <p:nvPicPr>
          <p:cNvPr id="8" name="Immagine 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E9DE08F-7898-6089-D5DC-B0BDE5DC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3995" r="8800" b="10130"/>
          <a:stretch/>
        </p:blipFill>
        <p:spPr>
          <a:xfrm>
            <a:off x="5166554" y="1740850"/>
            <a:ext cx="6888092" cy="37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/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  <a:endParaRPr lang="en-US" sz="2000" dirty="0"/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5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necessity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Alignment was found to be necessary to build a population dataset. In fact:</a:t>
            </a:r>
          </a:p>
          <a:p>
            <a:r>
              <a:rPr lang="en-US" sz="1400" dirty="0"/>
              <a:t>Localize correctly atrial, ventricular and His conduction is fundamental</a:t>
            </a:r>
          </a:p>
          <a:p>
            <a:r>
              <a:rPr lang="en-US" sz="1400" dirty="0"/>
              <a:t>Between subjects, there are differences into the peak’s alignment</a:t>
            </a:r>
          </a:p>
          <a:p>
            <a:pPr marL="0" indent="0">
              <a:buNone/>
            </a:pPr>
            <a:r>
              <a:rPr lang="en-US" sz="1400" dirty="0"/>
              <a:t>The key idea is aligning the Rov trace respect to a QRS. Presumably, the Ref trace should  play the role of trace against which align.</a:t>
            </a:r>
          </a:p>
          <a:p>
            <a:pPr marL="0" indent="0">
              <a:buNone/>
            </a:pPr>
            <a:r>
              <a:rPr lang="en-US" sz="1400" dirty="0"/>
              <a:t> But:</a:t>
            </a:r>
          </a:p>
          <a:p>
            <a:r>
              <a:rPr lang="en-US" sz="1400" dirty="0"/>
              <a:t>Reference traces does not seem to contain always a QRS</a:t>
            </a:r>
          </a:p>
          <a:p>
            <a:r>
              <a:rPr lang="en-US" sz="1400" dirty="0"/>
              <a:t>Reference traces, as said in previous meetings, should be the same as spare 1 traces, but this is not true (or at least it is just for subjects 2 and 4)</a:t>
            </a:r>
          </a:p>
          <a:p>
            <a:pPr marL="0" indent="0">
              <a:buNone/>
            </a:pPr>
            <a:r>
              <a:rPr lang="en-US" sz="1400" dirty="0"/>
              <a:t>Next slide partially respond to these observations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Immagine 10" descr="Immagine che contiene testo, linea, Parallelo, diagramma&#10;&#10;Descrizione generata automaticamente">
            <a:extLst>
              <a:ext uri="{FF2B5EF4-FFF2-40B4-BE49-F238E27FC236}">
                <a16:creationId xmlns:a16="http://schemas.microsoft.com/office/drawing/2014/main" id="{C269F8A6-DF07-5D8A-EB1A-2652F7E43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t="5364" r="8907" b="59284"/>
          <a:stretch/>
        </p:blipFill>
        <p:spPr>
          <a:xfrm>
            <a:off x="6080738" y="1680844"/>
            <a:ext cx="4949952" cy="2208218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D97DD661-B4C6-66B8-3AC0-F2E0A34E28BA}"/>
              </a:ext>
            </a:extLst>
          </p:cNvPr>
          <p:cNvGrpSpPr/>
          <p:nvPr/>
        </p:nvGrpSpPr>
        <p:grpSpPr>
          <a:xfrm>
            <a:off x="6814479" y="1864227"/>
            <a:ext cx="3691195" cy="1793373"/>
            <a:chOff x="6814479" y="1864227"/>
            <a:chExt cx="3691195" cy="17933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2ECAE755-1873-68CA-3970-7A2855134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382" y="1864227"/>
              <a:ext cx="0" cy="1793373"/>
            </a:xfrm>
            <a:prstGeom prst="line">
              <a:avLst/>
            </a:prstGeom>
            <a:ln w="19050"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DB0A05D-76CA-5343-F929-DFBE1EB20AE8}"/>
                </a:ext>
              </a:extLst>
            </p:cNvPr>
            <p:cNvSpPr/>
            <p:nvPr/>
          </p:nvSpPr>
          <p:spPr>
            <a:xfrm>
              <a:off x="8305426" y="2546447"/>
              <a:ext cx="761536" cy="1111153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3F5DF34B-6FD3-8574-15E3-304F9315D48A}"/>
                </a:ext>
              </a:extLst>
            </p:cNvPr>
            <p:cNvCxnSpPr/>
            <p:nvPr/>
          </p:nvCxnSpPr>
          <p:spPr>
            <a:xfrm flipH="1">
              <a:off x="6814479" y="2164348"/>
              <a:ext cx="1796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2E6B95A8-950C-3CE0-5012-37CCAD2551BE}"/>
                </a:ext>
              </a:extLst>
            </p:cNvPr>
            <p:cNvCxnSpPr>
              <a:cxnSpLocks/>
            </p:cNvCxnSpPr>
            <p:nvPr/>
          </p:nvCxnSpPr>
          <p:spPr>
            <a:xfrm>
              <a:off x="8709553" y="2164348"/>
              <a:ext cx="1796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3D9BD6E9-CA9C-5BC5-6E9E-D8B3C298D5D1}"/>
                </a:ext>
              </a:extLst>
            </p:cNvPr>
            <p:cNvSpPr txBox="1"/>
            <p:nvPr/>
          </p:nvSpPr>
          <p:spPr>
            <a:xfrm>
              <a:off x="7465295" y="1864227"/>
              <a:ext cx="788712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Atrial 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B5927FC-0EDC-726A-9582-2CBE1BFFC810}"/>
                </a:ext>
              </a:extLst>
            </p:cNvPr>
            <p:cNvSpPr txBox="1"/>
            <p:nvPr/>
          </p:nvSpPr>
          <p:spPr>
            <a:xfrm>
              <a:off x="8981269" y="1884653"/>
              <a:ext cx="1058068" cy="36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>
                  <a:solidFill>
                    <a:srgbClr val="C00000"/>
                  </a:solidFill>
                </a:rPr>
                <a:t>Ventricular </a:t>
              </a:r>
            </a:p>
          </p:txBody>
        </p:sp>
      </p:grpSp>
      <p:pic>
        <p:nvPicPr>
          <p:cNvPr id="29" name="Immagine 28" descr="Immagine che contiene testo, linea, Parallelo, diagramma&#10;&#10;Descrizione generata automaticamente">
            <a:extLst>
              <a:ext uri="{FF2B5EF4-FFF2-40B4-BE49-F238E27FC236}">
                <a16:creationId xmlns:a16="http://schemas.microsoft.com/office/drawing/2014/main" id="{741C2011-51C1-1073-3DFE-C8BC2B18C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t="5630" r="8950" b="59643"/>
          <a:stretch/>
        </p:blipFill>
        <p:spPr>
          <a:xfrm>
            <a:off x="6121099" y="3835582"/>
            <a:ext cx="4909591" cy="2160083"/>
          </a:xfrm>
          <a:prstGeom prst="rect">
            <a:avLst/>
          </a:prstGeom>
        </p:spPr>
      </p:pic>
      <p:pic>
        <p:nvPicPr>
          <p:cNvPr id="21" name="Immagine 20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15231B3E-F5D1-7907-AB15-06699D825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1769" r="8049" b="6770"/>
          <a:stretch/>
        </p:blipFill>
        <p:spPr>
          <a:xfrm>
            <a:off x="5709315" y="1535829"/>
            <a:ext cx="6333876" cy="44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494520" cy="971551"/>
          </a:xfrm>
        </p:spPr>
        <p:txBody>
          <a:bodyPr>
            <a:normAutofit/>
          </a:bodyPr>
          <a:lstStyle/>
          <a:p>
            <a:r>
              <a:rPr lang="en-US" dirty="0"/>
              <a:t>Data summary and overview </a:t>
            </a:r>
            <a:r>
              <a:rPr lang="en-US" sz="1800" dirty="0"/>
              <a:t>[from first presentation]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31" y="1451342"/>
            <a:ext cx="1623859" cy="311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Data hierarchy</a:t>
            </a:r>
          </a:p>
          <a:p>
            <a:endParaRPr lang="en-US" sz="18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17</a:t>
            </a:fld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1BA3B33-2F0C-BD94-DA46-025A54B60C12}"/>
              </a:ext>
            </a:extLst>
          </p:cNvPr>
          <p:cNvSpPr/>
          <p:nvPr/>
        </p:nvSpPr>
        <p:spPr>
          <a:xfrm>
            <a:off x="356616" y="1849493"/>
            <a:ext cx="731520" cy="247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A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3B14805-510E-705E-05B1-E26F9DFD9AB1}"/>
              </a:ext>
            </a:extLst>
          </p:cNvPr>
          <p:cNvSpPr/>
          <p:nvPr/>
        </p:nvSpPr>
        <p:spPr>
          <a:xfrm>
            <a:off x="1271016" y="1849493"/>
            <a:ext cx="731520" cy="2470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B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D7F768A-D6C9-911C-CFE2-F0097DA59116}"/>
              </a:ext>
            </a:extLst>
          </p:cNvPr>
          <p:cNvSpPr/>
          <p:nvPr/>
        </p:nvSpPr>
        <p:spPr>
          <a:xfrm>
            <a:off x="2185416" y="1849493"/>
            <a:ext cx="731520" cy="247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C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F211CF3-46FF-10F2-DDA4-613D44448BD4}"/>
              </a:ext>
            </a:extLst>
          </p:cNvPr>
          <p:cNvSpPr/>
          <p:nvPr/>
        </p:nvSpPr>
        <p:spPr>
          <a:xfrm>
            <a:off x="1127760" y="2433117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map,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12 Subjects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01B06BF-1AF2-420A-B1FF-6AAE94079028}"/>
              </a:ext>
            </a:extLst>
          </p:cNvPr>
          <p:cNvSpPr/>
          <p:nvPr/>
        </p:nvSpPr>
        <p:spPr>
          <a:xfrm>
            <a:off x="1127760" y="3414892"/>
            <a:ext cx="1018032" cy="664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For each subject, </a:t>
            </a: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5 Traces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76E8ACC-75A1-57A8-791F-7C3A185DB63D}"/>
              </a:ext>
            </a:extLst>
          </p:cNvPr>
          <p:cNvSpPr/>
          <p:nvPr/>
        </p:nvSpPr>
        <p:spPr>
          <a:xfrm>
            <a:off x="888492" y="4396667"/>
            <a:ext cx="1496568" cy="10551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Ref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1 (Ref)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Spare 3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5E4DECE-CFEA-66DB-E04B-D56677FDD332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7223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7A1AF18-7843-0A94-DD80-DFFB6E650FE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636776" y="2096511"/>
            <a:ext cx="91440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A11BEFC-1087-ABCC-C0C7-18940BB1D2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636776" y="2096511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2EE50A6-2AC3-BDAC-BC45-B0B5A33C3CFD}"/>
              </a:ext>
            </a:extLst>
          </p:cNvPr>
          <p:cNvCxnSpPr>
            <a:cxnSpLocks/>
          </p:cNvCxnSpPr>
          <p:nvPr/>
        </p:nvCxnSpPr>
        <p:spPr>
          <a:xfrm>
            <a:off x="1636776" y="3078286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F7874D9-6C54-48C5-A9A6-FD36F124F471}"/>
              </a:ext>
            </a:extLst>
          </p:cNvPr>
          <p:cNvCxnSpPr>
            <a:cxnSpLocks/>
          </p:cNvCxnSpPr>
          <p:nvPr/>
        </p:nvCxnSpPr>
        <p:spPr>
          <a:xfrm>
            <a:off x="1642872" y="4078980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4301E90-D14E-01A4-1707-3B94F6EEC100}"/>
              </a:ext>
            </a:extLst>
          </p:cNvPr>
          <p:cNvCxnSpPr>
            <a:cxnSpLocks/>
          </p:cNvCxnSpPr>
          <p:nvPr/>
        </p:nvCxnSpPr>
        <p:spPr>
          <a:xfrm>
            <a:off x="1636776" y="5451775"/>
            <a:ext cx="0" cy="336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E9A76749-C45F-68B0-4FBD-A4C576361A3B}"/>
              </a:ext>
            </a:extLst>
          </p:cNvPr>
          <p:cNvSpPr/>
          <p:nvPr/>
        </p:nvSpPr>
        <p:spPr>
          <a:xfrm>
            <a:off x="1127760" y="5769462"/>
            <a:ext cx="1018032" cy="336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5">
                    <a:lumMod val="50000"/>
                  </a:schemeClr>
                </a:solidFill>
              </a:rPr>
              <a:t>180 Traces</a:t>
            </a:r>
          </a:p>
        </p:txBody>
      </p:sp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97DD113D-0D05-C2B9-3101-80CBAE9C4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69131"/>
              </p:ext>
            </p:extLst>
          </p:nvPr>
        </p:nvGraphicFramePr>
        <p:xfrm>
          <a:off x="3331911" y="1451342"/>
          <a:ext cx="8735558" cy="178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4944">
                  <a:extLst>
                    <a:ext uri="{9D8B030D-6E8A-4147-A177-3AD203B41FA5}">
                      <a16:colId xmlns:a16="http://schemas.microsoft.com/office/drawing/2014/main" val="1127300688"/>
                    </a:ext>
                  </a:extLst>
                </a:gridCol>
                <a:gridCol w="648988">
                  <a:extLst>
                    <a:ext uri="{9D8B030D-6E8A-4147-A177-3AD203B41FA5}">
                      <a16:colId xmlns:a16="http://schemas.microsoft.com/office/drawing/2014/main" val="328157810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824408751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584122904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128561325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89480778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21935443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394570292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143772068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371008472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2223765690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1593707899"/>
                    </a:ext>
                  </a:extLst>
                </a:gridCol>
                <a:gridCol w="671966">
                  <a:extLst>
                    <a:ext uri="{9D8B030D-6E8A-4147-A177-3AD203B41FA5}">
                      <a16:colId xmlns:a16="http://schemas.microsoft.com/office/drawing/2014/main" val="409255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r>
                        <a:rPr lang="en-GB" noProof="0" dirty="0"/>
                        <a:t>Number of records for subjects and maps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/>
                        <a:t>Sub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/>
                        <a:t>12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8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88349"/>
                  </a:ext>
                </a:extLst>
              </a:tr>
              <a:tr h="260579">
                <a:tc>
                  <a:txBody>
                    <a:bodyPr/>
                    <a:lstStyle/>
                    <a:p>
                      <a:r>
                        <a:rPr lang="en-GB" sz="1400" b="1" noProof="0" dirty="0"/>
                        <a:t>MAP 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noProof="0" dirty="0">
                          <a:solidFill>
                            <a:srgbClr val="92D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617397"/>
                  </a:ext>
                </a:extLst>
              </a:tr>
            </a:tbl>
          </a:graphicData>
        </a:graphic>
      </p:graphicFrame>
      <p:sp>
        <p:nvSpPr>
          <p:cNvPr id="30" name="Rettangolo 29">
            <a:extLst>
              <a:ext uri="{FF2B5EF4-FFF2-40B4-BE49-F238E27FC236}">
                <a16:creationId xmlns:a16="http://schemas.microsoft.com/office/drawing/2014/main" id="{387099D3-F014-B4E9-3625-C6F92CF1CDE2}"/>
              </a:ext>
            </a:extLst>
          </p:cNvPr>
          <p:cNvSpPr/>
          <p:nvPr/>
        </p:nvSpPr>
        <p:spPr>
          <a:xfrm>
            <a:off x="2590800" y="4717237"/>
            <a:ext cx="1423416" cy="4139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</a:rPr>
              <a:t>Fc: 2035Hz</a:t>
            </a:r>
          </a:p>
          <a:p>
            <a:r>
              <a:rPr lang="en-GB" sz="1100" b="1" dirty="0">
                <a:solidFill>
                  <a:schemeClr val="bg1"/>
                </a:solidFill>
              </a:rPr>
              <a:t>Time duration: 1 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C341C39-EDDD-08A3-E556-49468E706F19}"/>
              </a:ext>
            </a:extLst>
          </p:cNvPr>
          <p:cNvSpPr/>
          <p:nvPr/>
        </p:nvSpPr>
        <p:spPr>
          <a:xfrm>
            <a:off x="2590800" y="5623055"/>
            <a:ext cx="2097024" cy="629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1"/>
                </a:solidFill>
              </a:rPr>
              <a:t>Each trace has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the same number </a:t>
            </a:r>
            <a:r>
              <a:rPr lang="en-GB" sz="1100" dirty="0">
                <a:solidFill>
                  <a:schemeClr val="bg1"/>
                </a:solidFill>
              </a:rPr>
              <a:t>of signals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collected</a:t>
            </a:r>
            <a:r>
              <a:rPr lang="en-GB" sz="1100" dirty="0">
                <a:solidFill>
                  <a:schemeClr val="bg1"/>
                </a:solidFill>
              </a:rPr>
              <a:t>, which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differs</a:t>
            </a:r>
            <a:r>
              <a:rPr lang="en-GB" sz="1100" b="1" dirty="0">
                <a:solidFill>
                  <a:srgbClr val="002060"/>
                </a:solidFill>
              </a:rPr>
              <a:t> </a:t>
            </a:r>
            <a:r>
              <a:rPr lang="en-GB" sz="1100" dirty="0">
                <a:solidFill>
                  <a:schemeClr val="bg1"/>
                </a:solidFill>
              </a:rPr>
              <a:t>within </a:t>
            </a:r>
            <a:r>
              <a:rPr lang="en-GB" sz="1100" b="1" dirty="0">
                <a:solidFill>
                  <a:schemeClr val="accent5">
                    <a:lumMod val="50000"/>
                  </a:schemeClr>
                </a:solidFill>
              </a:rPr>
              <a:t>maps and subjects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116CB88-A477-1BAF-EB7D-01784A5D0BF9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2145792" y="5937765"/>
            <a:ext cx="4450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EF83BBD-7590-1EE2-B9B5-887515F96CC8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>
            <a:off x="2385060" y="4924221"/>
            <a:ext cx="2057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2A05B829-D16A-B71F-58F7-788CC8A98582}"/>
              </a:ext>
            </a:extLst>
          </p:cNvPr>
          <p:cNvGrpSpPr/>
          <p:nvPr/>
        </p:nvGrpSpPr>
        <p:grpSpPr>
          <a:xfrm>
            <a:off x="2145792" y="3414892"/>
            <a:ext cx="9921677" cy="2802281"/>
            <a:chOff x="2145792" y="3414892"/>
            <a:chExt cx="9921677" cy="2802281"/>
          </a:xfrm>
        </p:grpSpPr>
        <p:sp>
          <p:nvSpPr>
            <p:cNvPr id="39" name="Segnaposto contenuto 2">
              <a:extLst>
                <a:ext uri="{FF2B5EF4-FFF2-40B4-BE49-F238E27FC236}">
                  <a16:creationId xmlns:a16="http://schemas.microsoft.com/office/drawing/2014/main" id="{E727A065-3B1A-2708-1B7A-CA15449EE4AE}"/>
                </a:ext>
              </a:extLst>
            </p:cNvPr>
            <p:cNvSpPr txBox="1">
              <a:spLocks/>
            </p:cNvSpPr>
            <p:nvPr/>
          </p:nvSpPr>
          <p:spPr>
            <a:xfrm>
              <a:off x="7754301" y="4247283"/>
              <a:ext cx="4313168" cy="19698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/>
                <a:t>Basic observations EDA</a:t>
              </a:r>
            </a:p>
            <a:p>
              <a:r>
                <a:rPr lang="en-US" sz="1400" dirty="0"/>
                <a:t>There aren’t missing values</a:t>
              </a:r>
            </a:p>
            <a:p>
              <a:r>
                <a:rPr lang="en-US" sz="1400" dirty="0"/>
                <a:t>Subjects 2 and 4 have spare 1 trace the same as reference trace </a:t>
              </a:r>
            </a:p>
            <a:p>
              <a:r>
                <a:rPr lang="en-US" sz="1400" dirty="0"/>
                <a:t>Subject 3 and 5 are the same subject</a:t>
              </a:r>
            </a:p>
            <a:p>
              <a:endParaRPr lang="en-US" sz="1600" dirty="0"/>
            </a:p>
          </p:txBody>
        </p:sp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902BD6B9-102D-9099-CAC2-5D19BCEB487F}"/>
                </a:ext>
              </a:extLst>
            </p:cNvPr>
            <p:cNvGrpSpPr/>
            <p:nvPr/>
          </p:nvGrpSpPr>
          <p:grpSpPr>
            <a:xfrm>
              <a:off x="2145792" y="3414892"/>
              <a:ext cx="5443736" cy="1302345"/>
              <a:chOff x="2145792" y="3414892"/>
              <a:chExt cx="5443736" cy="1302345"/>
            </a:xfrm>
          </p:grpSpPr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CA55A0CC-F359-7739-B426-678BECE09BD9}"/>
                  </a:ext>
                </a:extLst>
              </p:cNvPr>
              <p:cNvSpPr/>
              <p:nvPr/>
            </p:nvSpPr>
            <p:spPr>
              <a:xfrm>
                <a:off x="2655227" y="3416290"/>
                <a:ext cx="2181684" cy="6640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chemeClr val="bg1"/>
                    </a:solidFill>
                  </a:rPr>
                  <a:t>For each trace, </a:t>
                </a: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the origin is specified</a:t>
                </a:r>
                <a:r>
                  <a:rPr lang="en-GB" sz="1200" b="1" dirty="0">
                    <a:solidFill>
                      <a:schemeClr val="bg1"/>
                    </a:solidFill>
                  </a:rPr>
                  <a:t> into the .csv file</a:t>
                </a:r>
                <a:endParaRPr lang="en-GB" sz="12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D66D43DE-6319-49F4-528E-0A3350B36C3A}"/>
                  </a:ext>
                </a:extLst>
              </p:cNvPr>
              <p:cNvSpPr/>
              <p:nvPr/>
            </p:nvSpPr>
            <p:spPr>
              <a:xfrm>
                <a:off x="5297160" y="3414892"/>
                <a:ext cx="2292368" cy="130234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Surface ECG records (12 Leads)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Reference, spare traces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Catheters records (CS, Roving)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GB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Rov trace, reference and possibly spare trace</a:t>
                </a:r>
              </a:p>
            </p:txBody>
          </p: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D54F2D47-37B7-190F-7D63-68D77F8008A2}"/>
                  </a:ext>
                </a:extLst>
              </p:cNvPr>
              <p:cNvCxnSpPr>
                <a:cxnSpLocks/>
                <a:stCxn id="14" idx="3"/>
                <a:endCxn id="5" idx="1"/>
              </p:cNvCxnSpPr>
              <p:nvPr/>
            </p:nvCxnSpPr>
            <p:spPr>
              <a:xfrm>
                <a:off x="2145792" y="3746936"/>
                <a:ext cx="509435" cy="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BCDD6C68-FBC8-6CEF-FFD5-5476ACDD721D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4836911" y="3748334"/>
                <a:ext cx="4602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348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3D037-F069-174B-D14E-6F809352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C162D-06EC-8B86-DE53-092CD18F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traces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253A3F-6C7A-2C44-D62D-3B1041943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Example of subject  (7, map A) for which:</a:t>
            </a:r>
          </a:p>
          <a:p>
            <a:r>
              <a:rPr lang="en-US" sz="1400" dirty="0"/>
              <a:t>Rov trace:  Ablative electrode </a:t>
            </a:r>
          </a:p>
          <a:p>
            <a:r>
              <a:rPr lang="en-US" sz="1400" b="1" dirty="0"/>
              <a:t>Reference trace: ECG V6 unipolar derivation</a:t>
            </a:r>
          </a:p>
          <a:p>
            <a:r>
              <a:rPr lang="en-US" sz="1400" dirty="0"/>
              <a:t>S1: ECG II derivation</a:t>
            </a:r>
          </a:p>
          <a:p>
            <a:r>
              <a:rPr lang="en-US" sz="1400" dirty="0"/>
              <a:t>S2 ECG </a:t>
            </a:r>
            <a:r>
              <a:rPr lang="en-US" sz="1400" dirty="0" err="1"/>
              <a:t>aVF</a:t>
            </a:r>
            <a:r>
              <a:rPr lang="en-US" sz="1400" dirty="0"/>
              <a:t> unipolar derivation</a:t>
            </a:r>
          </a:p>
          <a:p>
            <a:r>
              <a:rPr lang="en-US" sz="1400" dirty="0"/>
              <a:t>S3: ECG V1 unipolar derivation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ADA6FC-AB60-E3E5-00C7-55C29C43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F39CA68-0D95-0F07-105C-AA489A74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5" y="3835582"/>
            <a:ext cx="2157022" cy="1388297"/>
          </a:xfrm>
          <a:prstGeom prst="rect">
            <a:avLst/>
          </a:prstGeom>
        </p:spPr>
      </p:pic>
      <p:pic>
        <p:nvPicPr>
          <p:cNvPr id="14" name="Immagine 13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1AD3865C-5BA0-C230-E393-703102701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4302" r="8917" b="5775"/>
          <a:stretch/>
        </p:blipFill>
        <p:spPr>
          <a:xfrm>
            <a:off x="4043680" y="1509887"/>
            <a:ext cx="7924800" cy="45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4F0B6-8994-0560-6733-497792C33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49B73-5937-B063-7B22-FC097049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traces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B4DA7E-6298-F848-C663-C8621C56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4815547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Example of subject  (7, map A) for which:</a:t>
            </a:r>
          </a:p>
          <a:p>
            <a:r>
              <a:rPr lang="en-US" sz="1400" dirty="0"/>
              <a:t>Rov trace:  Ablative electrode </a:t>
            </a:r>
          </a:p>
          <a:p>
            <a:r>
              <a:rPr lang="en-US" sz="1400" b="1" dirty="0"/>
              <a:t>Reference trace: Coronary Sinus Electrode D - 2</a:t>
            </a:r>
          </a:p>
          <a:p>
            <a:r>
              <a:rPr lang="en-US" sz="1400" dirty="0"/>
              <a:t>S1: ECG II derivation</a:t>
            </a:r>
          </a:p>
          <a:p>
            <a:r>
              <a:rPr lang="en-US" sz="1400" dirty="0"/>
              <a:t>S2 ECG V1 unipolar derivation</a:t>
            </a:r>
          </a:p>
          <a:p>
            <a:r>
              <a:rPr lang="en-US" sz="1400" dirty="0"/>
              <a:t>S3: Coronary Sinus Electrode 3 – 4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F76BDD-AB2A-14F9-DF7F-9CB53E41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5F789A4-FFF6-7B90-383E-1C50A062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5" y="3835582"/>
            <a:ext cx="2157021" cy="1414821"/>
          </a:xfrm>
          <a:prstGeom prst="rect">
            <a:avLst/>
          </a:prstGeom>
        </p:spPr>
      </p:pic>
      <p:pic>
        <p:nvPicPr>
          <p:cNvPr id="7" name="Immagine 6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827933C9-0BCF-CDE0-0343-B40949A0E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4139" r="8333" b="5775"/>
          <a:stretch/>
        </p:blipFill>
        <p:spPr>
          <a:xfrm>
            <a:off x="4338320" y="1474327"/>
            <a:ext cx="7559040" cy="42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5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/>
              <a:t>Recap of objectives so far</a:t>
            </a:r>
          </a:p>
          <a:p>
            <a:r>
              <a:rPr lang="en-US" sz="2000" dirty="0"/>
              <a:t>Signal preprocessing </a:t>
            </a:r>
          </a:p>
          <a:p>
            <a:r>
              <a:rPr lang="en-US" sz="2000" dirty="0"/>
              <a:t>Spectrum estimation</a:t>
            </a:r>
          </a:p>
          <a:p>
            <a:r>
              <a:rPr lang="en-US" sz="2000" dirty="0"/>
              <a:t>Signals alignment </a:t>
            </a:r>
          </a:p>
          <a:p>
            <a:r>
              <a:rPr lang="en-US" sz="2000" dirty="0"/>
              <a:t>Possible features of Rov Signals</a:t>
            </a:r>
          </a:p>
          <a:p>
            <a:r>
              <a:rPr lang="en-US" sz="2000" dirty="0"/>
              <a:t>Conclusions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alignment pipeline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70" y="1452880"/>
                <a:ext cx="6050570" cy="4612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sz="1800" b="1" dirty="0">
                    <a:latin typeface="+mj-lt"/>
                  </a:rPr>
                  <a:t>In-subject alignment</a:t>
                </a:r>
              </a:p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Evaluate which is the trace with the QRS inside: </a:t>
                </a:r>
                <a:r>
                  <a:rPr lang="en-GB" sz="1400" b="1">
                    <a:solidFill>
                      <a:srgbClr val="C00000"/>
                    </a:solidFill>
                    <a:latin typeface="+mj-lt"/>
                  </a:rPr>
                  <a:t>guide_</a:t>
                </a:r>
                <a:r>
                  <a:rPr lang="en-GB" sz="1400" b="1" dirty="0" err="1">
                    <a:solidFill>
                      <a:srgbClr val="C00000"/>
                    </a:solidFill>
                    <a:latin typeface="+mj-lt"/>
                  </a:rPr>
                  <a:t>trace</a:t>
                </a:r>
                <a:endParaRPr lang="en-GB" sz="1400" b="1" dirty="0">
                  <a:solidFill>
                    <a:srgbClr val="C00000"/>
                  </a:solidFill>
                  <a:latin typeface="+mj-lt"/>
                </a:endParaRPr>
              </a:p>
              <a:p>
                <a:r>
                  <a:rPr lang="en-GB" sz="1400" dirty="0">
                    <a:latin typeface="+mj-lt"/>
                  </a:rPr>
                  <a:t>In the </a:t>
                </a:r>
                <a:r>
                  <a:rPr lang="en-GB" sz="1400" b="1" dirty="0" err="1">
                    <a:solidFill>
                      <a:srgbClr val="C00000"/>
                    </a:solidFill>
                    <a:latin typeface="+mj-lt"/>
                  </a:rPr>
                  <a:t>guide_trace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QRS</a:t>
                </a:r>
                <a:r>
                  <a:rPr lang="en-GB" sz="1400" dirty="0">
                    <a:latin typeface="+mj-lt"/>
                  </a:rPr>
                  <a:t> position as: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𝑄𝑅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𝑔𝑢𝑖𝑑𝑒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𝑄𝑅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𝑔𝑢𝑖𝑑𝑒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𝑡𝑟𝑎𝑐𝑒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GB" sz="1400" dirty="0">
                  <a:latin typeface="+mj-lt"/>
                </a:endParaRPr>
              </a:p>
              <a:p>
                <a:r>
                  <a:rPr lang="en-GB" sz="1400" dirty="0">
                    <a:latin typeface="+mj-lt"/>
                  </a:rPr>
                  <a:t>Then switch to the Rov signal: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Define a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neighbourhood</a:t>
                </a:r>
                <a:r>
                  <a:rPr lang="en-GB" sz="1400" dirty="0">
                    <a:latin typeface="+mj-lt"/>
                  </a:rPr>
                  <a:t> which contains the QRS position (i.e., QRS is the center)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𝑄𝑅𝑆</m:t>
                          </m:r>
                        </m:sup>
                      </m:sSup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𝑄𝑅𝑆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n-GB" sz="1100" i="1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r>
                  <a:rPr lang="en-GB" sz="1100" i="1" dirty="0">
                    <a:latin typeface="+mj-lt"/>
                  </a:rPr>
                  <a:t> is the window of time into which searching for the maximum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Find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maximum</a:t>
                </a:r>
                <a:r>
                  <a:rPr lang="en-GB" sz="1400" dirty="0">
                    <a:latin typeface="+mj-lt"/>
                  </a:rPr>
                  <a:t> of the neighbourhood: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Fiducial Point </a:t>
                </a:r>
              </a:p>
              <a:p>
                <a:pPr lvl="1"/>
                <a:r>
                  <a:rPr lang="en-GB" sz="1400" dirty="0">
                    <a:latin typeface="+mj-lt"/>
                  </a:rPr>
                  <a:t>Compute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𝑁𝑒𝑖𝑔h𝑏𝑜𝑢𝑟h𝑜𝑜𝑑</m:t>
                              </m:r>
                            </m:e>
                          </m:d>
                        </m:e>
                        <m:sub>
                          <m:r>
                            <a:rPr lang="it-IT" sz="1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endParaRPr>
              </a:p>
              <a:p>
                <a:pPr lvl="1"/>
                <a:r>
                  <a:rPr lang="en-GB" sz="1400" dirty="0">
                    <a:latin typeface="+mj-lt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</a:rPr>
                  <a:t>distance</a:t>
                </a:r>
                <a:r>
                  <a:rPr lang="en-GB" sz="1400" dirty="0">
                    <a:latin typeface="+mj-lt"/>
                  </a:rPr>
                  <a:t> is negative:</a:t>
                </a:r>
              </a:p>
              <a:p>
                <a:pPr lvl="2"/>
                <a:r>
                  <a:rPr lang="en-GB" sz="1100" dirty="0">
                    <a:latin typeface="+mj-lt"/>
                  </a:rPr>
                  <a:t>The QRS is before the maximum </a:t>
                </a:r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 Nan-padding at the end of the signal</a:t>
                </a:r>
                <a:endParaRPr lang="en-GB" sz="900" dirty="0">
                  <a:latin typeface="+mj-lt"/>
                  <a:sym typeface="Wingdings" panose="05000000000000000000" pitchFamily="2" charset="2"/>
                </a:endParaRP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If the </a:t>
                </a:r>
                <a:r>
                  <a:rPr lang="en-GB" sz="14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distance</a:t>
                </a:r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 is positive</a:t>
                </a:r>
              </a:p>
              <a:p>
                <a:pPr lvl="2"/>
                <a:r>
                  <a:rPr lang="en-GB" sz="1100" dirty="0">
                    <a:latin typeface="+mj-lt"/>
                    <a:sym typeface="Wingdings" panose="05000000000000000000" pitchFamily="2" charset="2"/>
                  </a:rPr>
                  <a:t>The QRS is after the maximum  Nan-padding on top of the signal </a:t>
                </a:r>
              </a:p>
              <a:p>
                <a:pPr lvl="1"/>
                <a:r>
                  <a:rPr lang="en-GB" sz="1400" dirty="0">
                    <a:latin typeface="+mj-lt"/>
                    <a:sym typeface="Wingdings" panose="05000000000000000000" pitchFamily="2" charset="2"/>
                  </a:rPr>
                  <a:t>Save the position of the </a:t>
                </a:r>
                <a:r>
                  <a:rPr lang="en-GB" sz="1400" b="1" dirty="0">
                    <a:solidFill>
                      <a:srgbClr val="C00000"/>
                    </a:solidFill>
                    <a:latin typeface="+mj-lt"/>
                  </a:rPr>
                  <a:t>Fiducial Point </a:t>
                </a:r>
                <a:endParaRPr lang="en-GB" sz="1400" dirty="0">
                  <a:latin typeface="+mj-lt"/>
                </a:endParaRPr>
              </a:p>
              <a:p>
                <a:pPr lvl="1"/>
                <a:endParaRPr lang="en-GB" sz="11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400" dirty="0">
                  <a:latin typeface="+mj-lt"/>
                </a:endParaRPr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9704C79-DF15-E314-C934-557E3338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0" y="1452880"/>
                <a:ext cx="6050570" cy="4612640"/>
              </a:xfrm>
              <a:prstGeom prst="rect">
                <a:avLst/>
              </a:prstGeom>
              <a:blipFill>
                <a:blip r:embed="rId3"/>
                <a:stretch>
                  <a:fillRect l="-302" t="-1189" b="-54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A4A2D4-B8E4-BD84-D2FA-5C85DFE89FB0}"/>
              </a:ext>
            </a:extLst>
          </p:cNvPr>
          <p:cNvSpPr/>
          <p:nvPr/>
        </p:nvSpPr>
        <p:spPr>
          <a:xfrm>
            <a:off x="6634335" y="5965952"/>
            <a:ext cx="4376201" cy="2926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</a:rPr>
              <a:t>Hyperparameter: </a:t>
            </a:r>
            <a:r>
              <a:rPr lang="en-GB" sz="1600" dirty="0">
                <a:latin typeface="+mj-lt"/>
              </a:rPr>
              <a:t>Time window: 0.1 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CEB6B5F-CDD9-8025-E289-299BD2410BDB}"/>
              </a:ext>
            </a:extLst>
          </p:cNvPr>
          <p:cNvSpPr/>
          <p:nvPr/>
        </p:nvSpPr>
        <p:spPr>
          <a:xfrm>
            <a:off x="201168" y="1452880"/>
            <a:ext cx="6341872" cy="4805680"/>
          </a:xfrm>
          <a:prstGeom prst="roundRect">
            <a:avLst>
              <a:gd name="adj" fmla="val 7454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B57958F-3DC6-9F71-A38C-903D64B109A1}"/>
              </a:ext>
            </a:extLst>
          </p:cNvPr>
          <p:cNvSpPr/>
          <p:nvPr/>
        </p:nvSpPr>
        <p:spPr>
          <a:xfrm>
            <a:off x="7438864" y="2804873"/>
            <a:ext cx="4404358" cy="1715441"/>
          </a:xfrm>
          <a:prstGeom prst="roundRect">
            <a:avLst>
              <a:gd name="adj" fmla="val 7454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7A95B7D4-DBAB-15CF-8531-FE96CF1E1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9346" y="2899944"/>
                <a:ext cx="4042808" cy="1620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sz="1800" b="1" dirty="0">
                    <a:latin typeface="+mj-lt"/>
                  </a:rPr>
                  <a:t>Whole dataset alignment</a:t>
                </a:r>
              </a:p>
              <a:p>
                <a:r>
                  <a:rPr lang="en-GB" sz="1400" dirty="0">
                    <a:latin typeface="+mj-lt"/>
                  </a:rPr>
                  <a:t>Define a time instant respect which align: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r>
                  <a:rPr lang="it-IT" sz="1400" b="0" dirty="0">
                    <a:latin typeface="+mj-lt"/>
                  </a:rPr>
                  <a:t>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it-IT" sz="1400" b="0" dirty="0">
                    <a:latin typeface="+mj-lt"/>
                  </a:rPr>
                  <a:t>)</a:t>
                </a:r>
                <a:endParaRPr lang="en-GB" sz="1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sz="1400" dirty="0">
                    <a:latin typeface="+mj-lt"/>
                  </a:rPr>
                  <a:t>For each signal:</a:t>
                </a:r>
              </a:p>
              <a:p>
                <a:r>
                  <a:rPr lang="en-GB" sz="1400" dirty="0">
                    <a:latin typeface="+mj-lt"/>
                  </a:rPr>
                  <a:t>Align the Fiducial Point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endParaRPr lang="en-GB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7A95B7D4-DBAB-15CF-8531-FE96CF1E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46" y="2899944"/>
                <a:ext cx="4042808" cy="1620370"/>
              </a:xfrm>
              <a:prstGeom prst="rect">
                <a:avLst/>
              </a:prstGeom>
              <a:blipFill>
                <a:blip r:embed="rId4"/>
                <a:stretch>
                  <a:fillRect l="-452" t="-37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03A315CE-2F06-9554-EFF9-2D60511A65D5}"/>
              </a:ext>
            </a:extLst>
          </p:cNvPr>
          <p:cNvSpPr/>
          <p:nvPr/>
        </p:nvSpPr>
        <p:spPr>
          <a:xfrm>
            <a:off x="6634335" y="3559253"/>
            <a:ext cx="685800" cy="3017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91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8141-7D76-E232-1DF4-B7ADE2D75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99F2D-BCEF-032D-B38E-516EBABC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3A1C8-E6C8-8991-E726-CA03C979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5" y="1474327"/>
            <a:ext cx="11388345" cy="293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This and next slides shows the results of the alignment strategy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017E2D-6063-1D47-FC4A-484EF737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Immagine 9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C9C70404-9BB3-88F0-F9D4-1CE0351D4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2698" r="8834" b="6268"/>
          <a:stretch/>
        </p:blipFill>
        <p:spPr>
          <a:xfrm>
            <a:off x="2275065" y="1695706"/>
            <a:ext cx="7856244" cy="450189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6F9F9642-085E-D8FD-7749-6AA42A2A5AB5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A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5B4D295-B930-E84B-433D-92C403F24969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360309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2D20-7173-F7C6-5361-655B9590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5EE02B52-3F00-8C0D-C706-ECD168172E85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B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7EA404-F526-0D92-F0F2-C27F7B17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3054B0-DF80-C63E-8BF4-8D6DC3ED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1F3135-AB41-4225-5E65-4D5F85F35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" t="3633" r="8848" b="6319"/>
          <a:stretch/>
        </p:blipFill>
        <p:spPr>
          <a:xfrm>
            <a:off x="2185261" y="1595122"/>
            <a:ext cx="8091988" cy="4582158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0442DC4-517F-92E0-3BA2-AA1E18C75ABB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80136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D34A-005D-BA1F-5A32-B67077E1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24F60F2-F22A-4CC0-F26F-AB6B1956BCF4}"/>
              </a:ext>
            </a:extLst>
          </p:cNvPr>
          <p:cNvSpPr/>
          <p:nvPr/>
        </p:nvSpPr>
        <p:spPr>
          <a:xfrm>
            <a:off x="509014" y="2174613"/>
            <a:ext cx="731520" cy="247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</a:rPr>
              <a:t>MAP C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E24E42-1F1E-AD4B-A0C9-A3DEABDC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alignment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5130E-50F4-26C7-8785-3D10A065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FE2A04-193A-EA84-EAE4-B3DE7F6F2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t="2506" r="8848" b="5190"/>
          <a:stretch/>
        </p:blipFill>
        <p:spPr>
          <a:xfrm>
            <a:off x="2190750" y="1502901"/>
            <a:ext cx="8141970" cy="476660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2A76D2DF-1359-9CDC-F8D4-AFFB5E3992C7}"/>
              </a:ext>
            </a:extLst>
          </p:cNvPr>
          <p:cNvSpPr/>
          <p:nvPr/>
        </p:nvSpPr>
        <p:spPr>
          <a:xfrm>
            <a:off x="680719" y="5751686"/>
            <a:ext cx="1379971" cy="2935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SUB 3 = SUB 5</a:t>
            </a:r>
          </a:p>
        </p:txBody>
      </p:sp>
    </p:spTree>
    <p:extLst>
      <p:ext uri="{BB962C8B-B14F-4D97-AF65-F5344CB8AC3E}">
        <p14:creationId xmlns:p14="http://schemas.microsoft.com/office/powerpoint/2010/main" val="323113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17082-47BC-FD02-521E-072A6F49A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56F2D6-AF70-16D2-7D06-9F8A7E24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on alignment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484AA5-D769-F64B-3DAE-CCD4AE283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1848456"/>
            <a:ext cx="10098024" cy="4257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 strong and adaptable alignment strategy has been proposed: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Based on data nature and origin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Strong by building: does not rely on hypothesis on traces but on real nature of traces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Adaptable by building: decide which trace use to align Rov traces according to the QRS presence and shift into the most suitable one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Such strategy, once repeated subjects have been dropped, allows to build a population dataset from which evaluate features and build a classification algorithm.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2AF992-A504-8865-BD79-B52124CD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5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open questions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593336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It’s now necessary answer to some crucial questions: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Is it possible that reference traces are traces without the QRS?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Are the reference traces preprocessed by align them respect to 0.5 seconds?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Which is the nature of Spare traces? </a:t>
            </a:r>
          </a:p>
          <a:p>
            <a:pPr marL="0" indent="0">
              <a:buNone/>
            </a:pPr>
            <a:r>
              <a:rPr lang="en-US" sz="1400" dirty="0"/>
              <a:t>Once answered to these questions, it could be possible building a population dataset, where all traces have a certain component (e.g., the ventricular conduction) aligned respect to a common point (e.g., 0.5 seconds).</a:t>
            </a:r>
          </a:p>
          <a:p>
            <a:pPr marL="0" indent="0">
              <a:buNone/>
            </a:pPr>
            <a:r>
              <a:rPr lang="en-US" sz="1400" dirty="0"/>
              <a:t>Here, examples of aligned traces are reported. These traces are related to subjects in whom the ref trace presented a clear QRS (sub: 1,2,4,6,11).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mmagine 6" descr="Immagine che contiene linea, diagramma, Parallelo&#10;&#10;Descrizione generata automaticamente">
            <a:extLst>
              <a:ext uri="{FF2B5EF4-FFF2-40B4-BE49-F238E27FC236}">
                <a16:creationId xmlns:a16="http://schemas.microsoft.com/office/drawing/2014/main" id="{02F64358-D7C1-31EB-E336-957A9F88A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1472" r="9081" b="4902"/>
          <a:stretch/>
        </p:blipFill>
        <p:spPr>
          <a:xfrm>
            <a:off x="6271119" y="1801783"/>
            <a:ext cx="4816307" cy="263949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F722F01-5736-14C3-9242-7FEAEF9A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939" r="8075" b="6303"/>
          <a:stretch/>
        </p:blipFill>
        <p:spPr>
          <a:xfrm>
            <a:off x="5324475" y="1808614"/>
            <a:ext cx="6809410" cy="3865788"/>
          </a:xfrm>
          <a:prstGeom prst="rect">
            <a:avLst/>
          </a:prstGeom>
        </p:spPr>
      </p:pic>
      <p:pic>
        <p:nvPicPr>
          <p:cNvPr id="10" name="Immagine 9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242197BA-A8AE-92E6-6A0D-55D8BF835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40649" r="8575" b="6665"/>
          <a:stretch/>
        </p:blipFill>
        <p:spPr>
          <a:xfrm>
            <a:off x="5533093" y="1740605"/>
            <a:ext cx="6511262" cy="4032504"/>
          </a:xfrm>
          <a:prstGeom prst="rect">
            <a:avLst/>
          </a:prstGeom>
        </p:spPr>
      </p:pic>
      <p:pic>
        <p:nvPicPr>
          <p:cNvPr id="15" name="Immagine 1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B95BBDA-74A6-1CA2-F953-B31291778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4" t="3325" r="8800" b="4813"/>
          <a:stretch/>
        </p:blipFill>
        <p:spPr>
          <a:xfrm>
            <a:off x="5473548" y="1576110"/>
            <a:ext cx="6511263" cy="4140089"/>
          </a:xfrm>
          <a:prstGeom prst="rect">
            <a:avLst/>
          </a:prstGeom>
        </p:spPr>
      </p:pic>
      <p:pic>
        <p:nvPicPr>
          <p:cNvPr id="17" name="Immagine 1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E05B6878-3288-E260-FDF8-301C87803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" r="7156" b="3778"/>
          <a:stretch/>
        </p:blipFill>
        <p:spPr>
          <a:xfrm>
            <a:off x="5443563" y="1534313"/>
            <a:ext cx="6511262" cy="4140089"/>
          </a:xfrm>
          <a:prstGeom prst="rect">
            <a:avLst/>
          </a:prstGeom>
        </p:spPr>
      </p:pic>
      <p:pic>
        <p:nvPicPr>
          <p:cNvPr id="11" name="Immagine 10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C37C05F7-6920-8DFE-1FC5-100D247A6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" r="8703" b="4660"/>
          <a:stretch/>
        </p:blipFill>
        <p:spPr>
          <a:xfrm>
            <a:off x="5473548" y="1808614"/>
            <a:ext cx="6358512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/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step: feature extraction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9E06AA3F-076A-2673-F826-E44292F1891F}"/>
              </a:ext>
            </a:extLst>
          </p:cNvPr>
          <p:cNvGrpSpPr/>
          <p:nvPr/>
        </p:nvGrpSpPr>
        <p:grpSpPr>
          <a:xfrm>
            <a:off x="1125357" y="1496568"/>
            <a:ext cx="1456226" cy="3195879"/>
            <a:chOff x="1125357" y="1496568"/>
            <a:chExt cx="1456226" cy="3195879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2336BD84-5355-8F9A-C0C3-9CB37C0F8203}"/>
                </a:ext>
              </a:extLst>
            </p:cNvPr>
            <p:cNvSpPr/>
            <p:nvPr/>
          </p:nvSpPr>
          <p:spPr>
            <a:xfrm>
              <a:off x="1275112" y="1496568"/>
              <a:ext cx="1156717" cy="39624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Rov signals</a:t>
              </a: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3062AAC1-A5AA-347D-5D77-8AA0F4E4D6CE}"/>
                </a:ext>
              </a:extLst>
            </p:cNvPr>
            <p:cNvSpPr/>
            <p:nvPr/>
          </p:nvSpPr>
          <p:spPr>
            <a:xfrm>
              <a:off x="1125357" y="2106427"/>
              <a:ext cx="1456226" cy="5943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Filter and normalize</a:t>
              </a:r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A5E9B29-6A75-BF6D-CACC-C88725571748}"/>
                </a:ext>
              </a:extLst>
            </p:cNvPr>
            <p:cNvSpPr/>
            <p:nvPr/>
          </p:nvSpPr>
          <p:spPr>
            <a:xfrm>
              <a:off x="1175671" y="2914405"/>
              <a:ext cx="1372766" cy="7967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Alignment respect to a common point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5C634635-0EA5-7980-4E85-AA70F5C4A423}"/>
                </a:ext>
              </a:extLst>
            </p:cNvPr>
            <p:cNvSpPr/>
            <p:nvPr/>
          </p:nvSpPr>
          <p:spPr>
            <a:xfrm>
              <a:off x="1217401" y="3939888"/>
              <a:ext cx="1289306" cy="75255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Feature extraction on Rov records</a:t>
              </a:r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B2DA998-5A34-C1C3-607B-5FA5AF96A4E2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1853470" y="1892808"/>
              <a:ext cx="1" cy="21361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BC17FDCD-0967-B7C3-6488-4B7E8AFC70DF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1853470" y="2700786"/>
              <a:ext cx="8584" cy="21361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3FE6A7EC-1029-54FD-170C-D9436E3DD698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1862054" y="3711199"/>
              <a:ext cx="0" cy="22868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CD75B860-77AE-0105-98C7-666595AB54D1}"/>
              </a:ext>
            </a:extLst>
          </p:cNvPr>
          <p:cNvSpPr/>
          <p:nvPr/>
        </p:nvSpPr>
        <p:spPr>
          <a:xfrm>
            <a:off x="4590288" y="1496568"/>
            <a:ext cx="5650992" cy="4759608"/>
          </a:xfrm>
          <a:prstGeom prst="roundRect">
            <a:avLst>
              <a:gd name="adj" fmla="val 6485"/>
            </a:avLst>
          </a:prstGeom>
          <a:noFill/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38C7C33-68E1-C03C-5665-14A17947D6AA}"/>
              </a:ext>
            </a:extLst>
          </p:cNvPr>
          <p:cNvSpPr/>
          <p:nvPr/>
        </p:nvSpPr>
        <p:spPr>
          <a:xfrm>
            <a:off x="4703466" y="1593599"/>
            <a:ext cx="5437230" cy="1502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Morphological features (time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Points of the signal, even sub-sampled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Fragmentation (number of peaks of the signal)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PCA/ICA representations of the signal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7231B57-ABA6-8678-F265-D97ABF958FF8}"/>
              </a:ext>
            </a:extLst>
          </p:cNvPr>
          <p:cNvSpPr/>
          <p:nvPr/>
        </p:nvSpPr>
        <p:spPr>
          <a:xfrm>
            <a:off x="4712634" y="3310601"/>
            <a:ext cx="5428062" cy="20508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Morphological features (Frequency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Mean, variance, energy of DWT coefficients on different levels of decomposition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Relative power of PSD on fixed sub-bands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PCA/ICA representations of frequency domain features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0C43E1DD-83A0-27BD-0886-0290EB076CE9}"/>
              </a:ext>
            </a:extLst>
          </p:cNvPr>
          <p:cNvSpPr/>
          <p:nvPr/>
        </p:nvSpPr>
        <p:spPr>
          <a:xfrm>
            <a:off x="4712634" y="5576147"/>
            <a:ext cx="5428062" cy="579672"/>
          </a:xfrm>
          <a:prstGeom prst="roundRect">
            <a:avLst>
              <a:gd name="adj" fmla="val 26495"/>
            </a:avLst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Label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Map A, Map B, Map C</a:t>
            </a:r>
          </a:p>
        </p:txBody>
      </p:sp>
      <p:sp>
        <p:nvSpPr>
          <p:cNvPr id="60" name="Triangolo isoscele 59">
            <a:extLst>
              <a:ext uri="{FF2B5EF4-FFF2-40B4-BE49-F238E27FC236}">
                <a16:creationId xmlns:a16="http://schemas.microsoft.com/office/drawing/2014/main" id="{347F0008-E703-E810-C9F5-28F22A9CA3BD}"/>
              </a:ext>
            </a:extLst>
          </p:cNvPr>
          <p:cNvSpPr/>
          <p:nvPr/>
        </p:nvSpPr>
        <p:spPr>
          <a:xfrm rot="16200000">
            <a:off x="1320350" y="2779959"/>
            <a:ext cx="4423154" cy="2050435"/>
          </a:xfrm>
          <a:prstGeom prst="triangle">
            <a:avLst>
              <a:gd name="adj" fmla="val 38075"/>
            </a:avLst>
          </a:prstGeom>
          <a:gradFill>
            <a:gsLst>
              <a:gs pos="62000">
                <a:srgbClr val="EFF5FB"/>
              </a:gs>
              <a:gs pos="27000">
                <a:schemeClr val="accent5">
                  <a:lumMod val="20000"/>
                  <a:lumOff val="80000"/>
                </a:schemeClr>
              </a:gs>
              <a:gs pos="90000">
                <a:schemeClr val="bg1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48C0A6A-F1D2-3846-4644-4BEF7E7E77DD}"/>
              </a:ext>
            </a:extLst>
          </p:cNvPr>
          <p:cNvSpPr txBox="1"/>
          <p:nvPr/>
        </p:nvSpPr>
        <p:spPr>
          <a:xfrm>
            <a:off x="424958" y="6368689"/>
            <a:ext cx="1073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900" dirty="0">
                <a:effectLst/>
              </a:rPr>
              <a:t>9. E. J. D. S. Luz, W. R. Schwartz, G. </a:t>
            </a:r>
            <a:r>
              <a:rPr lang="it-IT" sz="900" dirty="0" err="1">
                <a:effectLst/>
              </a:rPr>
              <a:t>Cámara</a:t>
            </a:r>
            <a:r>
              <a:rPr lang="it-IT" sz="900" dirty="0">
                <a:effectLst/>
              </a:rPr>
              <a:t>-Chávez, e D. Menotti, «ECG-</a:t>
            </a:r>
            <a:r>
              <a:rPr lang="it-IT" sz="900" dirty="0" err="1">
                <a:effectLst/>
              </a:rPr>
              <a:t>based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heartbeat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classification</a:t>
            </a:r>
            <a:r>
              <a:rPr lang="it-IT" sz="900" dirty="0">
                <a:effectLst/>
              </a:rPr>
              <a:t> for </a:t>
            </a:r>
            <a:r>
              <a:rPr lang="it-IT" sz="900" dirty="0" err="1">
                <a:effectLst/>
              </a:rPr>
              <a:t>arrhythmia</a:t>
            </a:r>
            <a:r>
              <a:rPr lang="it-IT" sz="900" dirty="0">
                <a:effectLst/>
              </a:rPr>
              <a:t> detection: A survey», </a:t>
            </a:r>
            <a:r>
              <a:rPr lang="it-IT" sz="900" i="1" dirty="0">
                <a:effectLst/>
              </a:rPr>
              <a:t>Computer Methods and Programs in Biomedicine</a:t>
            </a:r>
            <a:r>
              <a:rPr lang="it-IT" sz="900" dirty="0">
                <a:effectLst/>
              </a:rPr>
              <a:t>, vol. 127, pp. 144–164, apr. 2016.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900" dirty="0">
                <a:effectLst/>
              </a:rPr>
              <a:t>10. G. Baldazzi, M. Orrù, G. Viola, e D. Pani, «Computer-</a:t>
            </a:r>
            <a:r>
              <a:rPr lang="it-IT" sz="900" dirty="0" err="1">
                <a:effectLst/>
              </a:rPr>
              <a:t>aided</a:t>
            </a:r>
            <a:r>
              <a:rPr lang="it-IT" sz="900" dirty="0">
                <a:effectLst/>
              </a:rPr>
              <a:t> detection of </a:t>
            </a:r>
            <a:r>
              <a:rPr lang="it-IT" sz="900" dirty="0" err="1">
                <a:effectLst/>
              </a:rPr>
              <a:t>arrhythmogenic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sites</a:t>
            </a:r>
            <a:r>
              <a:rPr lang="it-IT" sz="900" dirty="0">
                <a:effectLst/>
              </a:rPr>
              <a:t> in post-</a:t>
            </a:r>
            <a:r>
              <a:rPr lang="it-IT" sz="900" dirty="0" err="1">
                <a:effectLst/>
              </a:rPr>
              <a:t>ischemic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ventricular</a:t>
            </a:r>
            <a:r>
              <a:rPr lang="it-IT" sz="900" dirty="0">
                <a:effectLst/>
              </a:rPr>
              <a:t> </a:t>
            </a:r>
            <a:r>
              <a:rPr lang="it-IT" sz="900" dirty="0" err="1">
                <a:effectLst/>
              </a:rPr>
              <a:t>tachycardia</a:t>
            </a:r>
            <a:r>
              <a:rPr lang="it-IT" sz="900" dirty="0">
                <a:effectLst/>
              </a:rPr>
              <a:t>», </a:t>
            </a:r>
            <a:r>
              <a:rPr lang="it-IT" sz="900" i="1" dirty="0">
                <a:effectLst/>
              </a:rPr>
              <a:t>Sci Rep</a:t>
            </a:r>
            <a:r>
              <a:rPr lang="it-IT" sz="900" dirty="0">
                <a:effectLst/>
              </a:rPr>
              <a:t>, vol. 13, fasc. 1, p. 6906, apr. 2023</a:t>
            </a:r>
          </a:p>
        </p:txBody>
      </p:sp>
    </p:spTree>
    <p:extLst>
      <p:ext uri="{BB962C8B-B14F-4D97-AF65-F5344CB8AC3E}">
        <p14:creationId xmlns:p14="http://schemas.microsoft.com/office/powerpoint/2010/main" val="201870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/>
              <a:t>Conclusions</a:t>
            </a:r>
            <a:endParaRPr lang="en-US" sz="1600" dirty="0"/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1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US" sz="3600"/>
              <a:t>Conclusions</a:t>
            </a:r>
            <a:endParaRPr lang="en-US" sz="3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29</a:t>
            </a:fld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88F10A3-B51A-5737-E391-BBC862C3D528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34AD31-F8CD-F096-F547-4896E55300D2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216921-F32D-FCB8-56C5-732473CAB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14" y="1580361"/>
            <a:ext cx="5957006" cy="46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it-IT" sz="1400" dirty="0"/>
              <a:t>So far, </a:t>
            </a:r>
            <a:r>
              <a:rPr lang="en-US" altLang="it-IT" sz="1400" dirty="0"/>
              <a:t>some progress has been made on understanding the signals :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A reliable preprocessing pipeline it has been build and it’s ready in case of future necessity.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Spectrum evaluation criticalities have been studied and alternatives were proposed.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it-IT" sz="1400" dirty="0"/>
              <a:t>A strong and adaptable alignment strategy it has been proposed and can be used to build a population dataset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1400" dirty="0"/>
              <a:t>Once concluded with these aspects, there’s another open question: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it-IT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1400" b="1" dirty="0"/>
              <a:t>Why are there signals afferent to MAP A with clearly characteristics of MAP B?</a:t>
            </a:r>
            <a:endParaRPr kumimoji="0" lang="en-GB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GB" sz="1400" dirty="0">
                <a:latin typeface="+mj-lt"/>
              </a:rPr>
              <a:t>Noise and bad positioning of the electrode</a:t>
            </a:r>
          </a:p>
          <a:p>
            <a:r>
              <a:rPr lang="en-GB" sz="1400" dirty="0">
                <a:latin typeface="+mj-lt"/>
              </a:rPr>
              <a:t>Necessity of positional information to completely characterize the signal (i.e., </a:t>
            </a:r>
            <a:r>
              <a:rPr lang="en-US" sz="1400" dirty="0">
                <a:latin typeface="+mj-lt"/>
              </a:rPr>
              <a:t>the heart surgeon knows where he’s located with the electrode and uses this information to “classify” the signal)</a:t>
            </a:r>
          </a:p>
          <a:p>
            <a:r>
              <a:rPr lang="en-US" sz="1400" dirty="0">
                <a:latin typeface="+mj-lt"/>
              </a:rPr>
              <a:t>Since the classification is done a posteriori (knowing the ablation result), it is possible that the signal may be afferent to a certain MAP even though its characteristics do not suggest the classification assigned to it</a:t>
            </a:r>
            <a:endParaRPr lang="en-GB" sz="1400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GB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CEC6751-3918-01F9-5D2F-99B3B60BBA00}"/>
              </a:ext>
            </a:extLst>
          </p:cNvPr>
          <p:cNvGrpSpPr/>
          <p:nvPr/>
        </p:nvGrpSpPr>
        <p:grpSpPr>
          <a:xfrm>
            <a:off x="6319520" y="1580361"/>
            <a:ext cx="5692034" cy="3227378"/>
            <a:chOff x="5434943" y="1577068"/>
            <a:chExt cx="6519120" cy="3691981"/>
          </a:xfrm>
        </p:grpSpPr>
        <p:pic>
          <p:nvPicPr>
            <p:cNvPr id="5" name="Immagine 4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882EAC8D-F069-4E03-7661-07A05F268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4123" r="8575" b="5438"/>
            <a:stretch/>
          </p:blipFill>
          <p:spPr>
            <a:xfrm>
              <a:off x="5434943" y="1577068"/>
              <a:ext cx="6519120" cy="3691981"/>
            </a:xfrm>
            <a:prstGeom prst="rect">
              <a:avLst/>
            </a:prstGeom>
          </p:spPr>
        </p:pic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D1E837E4-62BA-AC10-404C-0DD22289BBBF}"/>
                </a:ext>
              </a:extLst>
            </p:cNvPr>
            <p:cNvSpPr/>
            <p:nvPr/>
          </p:nvSpPr>
          <p:spPr>
            <a:xfrm>
              <a:off x="8610600" y="1755648"/>
              <a:ext cx="868680" cy="77724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2F4B947-0F09-CA45-9CF7-577F7A2F7A5E}"/>
                </a:ext>
              </a:extLst>
            </p:cNvPr>
            <p:cNvSpPr txBox="1"/>
            <p:nvPr/>
          </p:nvSpPr>
          <p:spPr>
            <a:xfrm>
              <a:off x="9479280" y="1892809"/>
              <a:ext cx="742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Why?</a:t>
              </a:r>
            </a:p>
            <a:p>
              <a:endParaRPr lang="it-IT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8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/>
              <a:t>Recap of objectives so far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4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objectives so far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1518210"/>
            <a:ext cx="4672584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So far, data has been explored to find out their inner characteristics. </a:t>
            </a:r>
          </a:p>
          <a:p>
            <a:r>
              <a:rPr lang="en-US" sz="1800" dirty="0"/>
              <a:t>Proprieties in time domain </a:t>
            </a:r>
          </a:p>
          <a:p>
            <a:r>
              <a:rPr lang="en-US" sz="1800" dirty="0"/>
              <a:t>Proprieties in frequency domain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do it, three questions should be answered: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Does data require preprocessing? Which could be a good pipeline?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How can we evaluate the frequency characteristics of these signals?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Does data require to be aligned? If yes, how proceed with alignment?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E6060C0-028A-EB61-8DE3-5CD0521E419E}"/>
              </a:ext>
            </a:extLst>
          </p:cNvPr>
          <p:cNvGrpSpPr/>
          <p:nvPr/>
        </p:nvGrpSpPr>
        <p:grpSpPr>
          <a:xfrm>
            <a:off x="5212080" y="1673352"/>
            <a:ext cx="6217920" cy="971551"/>
            <a:chOff x="5212080" y="1673352"/>
            <a:chExt cx="6217920" cy="971551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4FCFDF4F-7ADE-27AF-DDF6-D95C5A02524B}"/>
                </a:ext>
              </a:extLst>
            </p:cNvPr>
            <p:cNvSpPr/>
            <p:nvPr/>
          </p:nvSpPr>
          <p:spPr>
            <a:xfrm>
              <a:off x="6757416" y="1673352"/>
              <a:ext cx="4672584" cy="971551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Target : building a population dataset</a:t>
              </a:r>
            </a:p>
          </p:txBody>
        </p:sp>
        <p:sp>
          <p:nvSpPr>
            <p:cNvPr id="7" name="Freccia a destra 6">
              <a:extLst>
                <a:ext uri="{FF2B5EF4-FFF2-40B4-BE49-F238E27FC236}">
                  <a16:creationId xmlns:a16="http://schemas.microsoft.com/office/drawing/2014/main" id="{0DEBEC62-8F3C-0825-91E5-818D4548C781}"/>
                </a:ext>
              </a:extLst>
            </p:cNvPr>
            <p:cNvSpPr/>
            <p:nvPr/>
          </p:nvSpPr>
          <p:spPr>
            <a:xfrm>
              <a:off x="5212080" y="2026221"/>
              <a:ext cx="786384" cy="2658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0674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2041497"/>
            <a:ext cx="10098024" cy="261343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Recap of objectives so far</a:t>
            </a:r>
          </a:p>
          <a:p>
            <a:r>
              <a:rPr lang="en-US" sz="2000" dirty="0"/>
              <a:t>Signal preprocessing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Spectrum estimation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Signals alignment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Possible features of Rov Signals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Conclusions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preprocessing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28607"/>
            <a:ext cx="4191000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ECG signals noisy and require to be preprocessed and filtered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[1]</a:t>
            </a:r>
          </a:p>
          <a:p>
            <a:r>
              <a:rPr lang="en-GB" sz="1600" dirty="0"/>
              <a:t>Noise sources: Physiological, Environmental, Artifacts, Electronic…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US" sz="1800" dirty="0"/>
              <a:t>After literature research, the proposed filtering method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[1,2] </a:t>
            </a:r>
            <a:r>
              <a:rPr lang="en-US" sz="1800" dirty="0"/>
              <a:t>consists of:</a:t>
            </a:r>
          </a:p>
          <a:p>
            <a:r>
              <a:rPr lang="en-US" sz="1800" dirty="0"/>
              <a:t>Donoho thresholding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3]</a:t>
            </a:r>
            <a:r>
              <a:rPr lang="en-GB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800" dirty="0"/>
              <a:t>on discrete wavelet transform coefficients (DWT) </a:t>
            </a:r>
          </a:p>
          <a:p>
            <a:pPr lvl="1"/>
            <a:r>
              <a:rPr lang="en-US" sz="1400" dirty="0"/>
              <a:t>Shrink the coefficients related to, presumably, high frequency noise and low frequency noise</a:t>
            </a:r>
          </a:p>
          <a:p>
            <a:r>
              <a:rPr lang="en-US" sz="1800" dirty="0"/>
              <a:t>Followed by zero-phase band pass filtering</a:t>
            </a:r>
          </a:p>
          <a:p>
            <a:pPr lvl="1"/>
            <a:r>
              <a:rPr lang="en-US" sz="1400" dirty="0"/>
              <a:t>Improves the result eliminating residual noise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76E764-6E87-33C8-0B38-CC9BB364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78" y="1601222"/>
            <a:ext cx="5958202" cy="30262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818F95-7F8E-82D1-2D63-3E76B17C8659}"/>
              </a:ext>
            </a:extLst>
          </p:cNvPr>
          <p:cNvSpPr txBox="1"/>
          <p:nvPr/>
        </p:nvSpPr>
        <p:spPr>
          <a:xfrm>
            <a:off x="358016" y="6356320"/>
            <a:ext cx="111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800" dirty="0"/>
              <a:t>1</a:t>
            </a:r>
            <a:r>
              <a:rPr kumimoji="0" lang="en-GB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Saraiva, João &amp; Plácido da Silva, Hugo &amp; Fred, Ana. (2022). Denoising and Artifact Removal of the Electrocardiogram, Electrodermal Activity and Accelerometery for Continuous Ambulatory Monitoring of Epileptic Seizures with Wearable Devices.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2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Singh, Brij N., and Arvind K. Tiwari. "Optimal selection of wavelet basis function applied to ECG signal denoising." Digital signal processing 16.3 (2006): 275-287.</a:t>
            </a:r>
            <a:endParaRPr lang="en-US" altLang="it-IT" sz="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3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Donoho, David L. "De-noising by soft-thresholding." IEEE transactions on information theory 41.3 (1995): 613-627.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E7E89FD3-F8E9-2391-59EC-2DB2F4DCBAE7}"/>
              </a:ext>
            </a:extLst>
          </p:cNvPr>
          <p:cNvGrpSpPr/>
          <p:nvPr/>
        </p:nvGrpSpPr>
        <p:grpSpPr>
          <a:xfrm>
            <a:off x="5916805" y="1780099"/>
            <a:ext cx="5714275" cy="3790353"/>
            <a:chOff x="6026531" y="1776397"/>
            <a:chExt cx="5714275" cy="3790353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E10C244-D73D-26FF-B760-F32F1774A554}"/>
                </a:ext>
              </a:extLst>
            </p:cNvPr>
            <p:cNvGrpSpPr/>
            <p:nvPr/>
          </p:nvGrpSpPr>
          <p:grpSpPr>
            <a:xfrm>
              <a:off x="6026531" y="1776397"/>
              <a:ext cx="5714275" cy="3790353"/>
              <a:chOff x="6168389" y="2109587"/>
              <a:chExt cx="5714275" cy="3790353"/>
            </a:xfrm>
          </p:grpSpPr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80D7389D-45C9-4551-07AB-87A53CC81D7F}"/>
                  </a:ext>
                </a:extLst>
              </p:cNvPr>
              <p:cNvGrpSpPr/>
              <p:nvPr/>
            </p:nvGrpSpPr>
            <p:grpSpPr>
              <a:xfrm>
                <a:off x="6168389" y="2109587"/>
                <a:ext cx="5714275" cy="3790353"/>
                <a:chOff x="6089903" y="2148021"/>
                <a:chExt cx="5714275" cy="3790353"/>
              </a:xfrm>
            </p:grpSpPr>
            <p:sp>
              <p:nvSpPr>
                <p:cNvPr id="18" name="Rettangolo con angoli arrotondati 17">
                  <a:extLst>
                    <a:ext uri="{FF2B5EF4-FFF2-40B4-BE49-F238E27FC236}">
                      <a16:creationId xmlns:a16="http://schemas.microsoft.com/office/drawing/2014/main" id="{A024E3DF-4D07-B4CB-FBD7-D335EEA5EFEB}"/>
                    </a:ext>
                  </a:extLst>
                </p:cNvPr>
                <p:cNvSpPr/>
                <p:nvPr/>
              </p:nvSpPr>
              <p:spPr>
                <a:xfrm>
                  <a:off x="6089903" y="2148021"/>
                  <a:ext cx="2005586" cy="304937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Original signal</a:t>
                  </a:r>
                </a:p>
              </p:txBody>
            </p:sp>
            <p:sp>
              <p:nvSpPr>
                <p:cNvPr id="19" name="Rettangolo con angoli arrotondati 18">
                  <a:extLst>
                    <a:ext uri="{FF2B5EF4-FFF2-40B4-BE49-F238E27FC236}">
                      <a16:creationId xmlns:a16="http://schemas.microsoft.com/office/drawing/2014/main" id="{39092A16-4931-7C6E-DAAB-0BAE7D78DFAF}"/>
                    </a:ext>
                  </a:extLst>
                </p:cNvPr>
                <p:cNvSpPr/>
                <p:nvPr/>
              </p:nvSpPr>
              <p:spPr>
                <a:xfrm>
                  <a:off x="6095999" y="2661612"/>
                  <a:ext cx="2005586" cy="30493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DWT decomposition</a:t>
                  </a:r>
                </a:p>
              </p:txBody>
            </p:sp>
            <p:sp>
              <p:nvSpPr>
                <p:cNvPr id="20" name="Rettangolo con angoli arrotondati 19">
                  <a:extLst>
                    <a:ext uri="{FF2B5EF4-FFF2-40B4-BE49-F238E27FC236}">
                      <a16:creationId xmlns:a16="http://schemas.microsoft.com/office/drawing/2014/main" id="{B6E0BB74-530F-1206-F906-64BDC6D9271C}"/>
                    </a:ext>
                  </a:extLst>
                </p:cNvPr>
                <p:cNvSpPr/>
                <p:nvPr/>
              </p:nvSpPr>
              <p:spPr>
                <a:xfrm>
                  <a:off x="6089903" y="3199873"/>
                  <a:ext cx="2011682" cy="57163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Donoho soft thresholding</a:t>
                  </a:r>
                </a:p>
              </p:txBody>
            </p:sp>
            <p:sp>
              <p:nvSpPr>
                <p:cNvPr id="22" name="Rettangolo con angoli arrotondati 21">
                  <a:extLst>
                    <a:ext uri="{FF2B5EF4-FFF2-40B4-BE49-F238E27FC236}">
                      <a16:creationId xmlns:a16="http://schemas.microsoft.com/office/drawing/2014/main" id="{B9FE539E-7BCE-9F81-065D-0C72ACB03BEB}"/>
                    </a:ext>
                  </a:extLst>
                </p:cNvPr>
                <p:cNvSpPr/>
                <p:nvPr/>
              </p:nvSpPr>
              <p:spPr>
                <a:xfrm>
                  <a:off x="6089903" y="4004835"/>
                  <a:ext cx="2005586" cy="31967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DWT reconstruction</a:t>
                  </a:r>
                </a:p>
              </p:txBody>
            </p:sp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0A7D566F-9CDF-E2C7-09EE-58D437C43AF2}"/>
                    </a:ext>
                  </a:extLst>
                </p:cNvPr>
                <p:cNvSpPr/>
                <p:nvPr/>
              </p:nvSpPr>
              <p:spPr>
                <a:xfrm>
                  <a:off x="6089903" y="4557671"/>
                  <a:ext cx="2005586" cy="57163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Butterworth HP filter </a:t>
                  </a:r>
                  <a:r>
                    <a:rPr lang="en-GB" sz="1100" dirty="0"/>
                    <a:t>(order 6, cutoff at 1 Hz)</a:t>
                  </a:r>
                  <a:endParaRPr lang="en-GB" sz="1600" dirty="0"/>
                </a:p>
              </p:txBody>
            </p:sp>
            <p:sp>
              <p:nvSpPr>
                <p:cNvPr id="24" name="Rettangolo con angoli arrotondati 23">
                  <a:extLst>
                    <a:ext uri="{FF2B5EF4-FFF2-40B4-BE49-F238E27FC236}">
                      <a16:creationId xmlns:a16="http://schemas.microsoft.com/office/drawing/2014/main" id="{4712A97D-BCB7-5BF1-140B-DD29FA363387}"/>
                    </a:ext>
                  </a:extLst>
                </p:cNvPr>
                <p:cNvSpPr/>
                <p:nvPr/>
              </p:nvSpPr>
              <p:spPr>
                <a:xfrm>
                  <a:off x="6089903" y="5366736"/>
                  <a:ext cx="2005586" cy="57163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Butterworth LP filter </a:t>
                  </a:r>
                  <a:r>
                    <a:rPr lang="en-GB" sz="1100" dirty="0"/>
                    <a:t>(order 6, cutoff at 60 Hz)</a:t>
                  </a:r>
                  <a:endParaRPr lang="en-GB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Rettangolo con angoli arrotondati 25">
                      <a:extLst>
                        <a:ext uri="{FF2B5EF4-FFF2-40B4-BE49-F238E27FC236}">
                          <a16:creationId xmlns:a16="http://schemas.microsoft.com/office/drawing/2014/main" id="{08591860-BBC0-6EB2-4C7D-598E90A2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1136" y="3196463"/>
                      <a:ext cx="3493042" cy="571638"/>
                    </a:xfrm>
                    <a:prstGeom prst="round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1050" dirty="0"/>
                        <a:t>Uses noise variance estimation </a:t>
                      </a:r>
                      <a14:m>
                        <m:oMath xmlns:m="http://schemas.openxmlformats.org/officeDocument/2006/math"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a14:m>
                      <a:r>
                        <a:rPr lang="en-GB" sz="1050" dirty="0"/>
                        <a:t> to fix a threshold under which DWT coefficients are set to zero: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it-IT" sz="1050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  <m:r>
                            <a:rPr lang="it-IT" sz="1050" b="0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it-IT" sz="10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oMath>
                      </a14:m>
                      <a:r>
                        <a:rPr lang="en-GB" sz="1050" dirty="0"/>
                        <a:t> where M is the sample size </a:t>
                      </a:r>
                      <a:r>
                        <a:rPr lang="en-GB" sz="105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[3] </a:t>
                      </a:r>
                    </a:p>
                  </p:txBody>
                </p:sp>
              </mc:Choice>
              <mc:Fallback xmlns="">
                <p:sp>
                  <p:nvSpPr>
                    <p:cNvPr id="26" name="Rettangolo con angoli arrotondati 25">
                      <a:extLst>
                        <a:ext uri="{FF2B5EF4-FFF2-40B4-BE49-F238E27FC236}">
                          <a16:creationId xmlns:a16="http://schemas.microsoft.com/office/drawing/2014/main" id="{08591860-BBC0-6EB2-4C7D-598E90A281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1136" y="3196463"/>
                      <a:ext cx="3493042" cy="571638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b="-8333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Connettore 2 30">
                  <a:extLst>
                    <a:ext uri="{FF2B5EF4-FFF2-40B4-BE49-F238E27FC236}">
                      <a16:creationId xmlns:a16="http://schemas.microsoft.com/office/drawing/2014/main" id="{78FB9A5D-BB78-9631-83F9-B0C788842037}"/>
                    </a:ext>
                  </a:extLst>
                </p:cNvPr>
                <p:cNvCxnSpPr>
                  <a:cxnSpLocks/>
                  <a:endCxn id="19" idx="0"/>
                </p:cNvCxnSpPr>
                <p:nvPr/>
              </p:nvCxnSpPr>
              <p:spPr>
                <a:xfrm>
                  <a:off x="7098792" y="2434901"/>
                  <a:ext cx="0" cy="226711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ttore 2 31">
                  <a:extLst>
                    <a:ext uri="{FF2B5EF4-FFF2-40B4-BE49-F238E27FC236}">
                      <a16:creationId xmlns:a16="http://schemas.microsoft.com/office/drawing/2014/main" id="{191A8380-06CB-3153-ECE6-997303D7A624}"/>
                    </a:ext>
                  </a:extLst>
                </p:cNvPr>
                <p:cNvCxnSpPr>
                  <a:cxnSpLocks/>
                  <a:stCxn id="19" idx="2"/>
                  <a:endCxn id="20" idx="0"/>
                </p:cNvCxnSpPr>
                <p:nvPr/>
              </p:nvCxnSpPr>
              <p:spPr>
                <a:xfrm flipH="1">
                  <a:off x="7095744" y="2966549"/>
                  <a:ext cx="3048" cy="233324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ttore 2 32">
                  <a:extLst>
                    <a:ext uri="{FF2B5EF4-FFF2-40B4-BE49-F238E27FC236}">
                      <a16:creationId xmlns:a16="http://schemas.microsoft.com/office/drawing/2014/main" id="{C28BC564-3BB0-7FED-D216-3B545878E09F}"/>
                    </a:ext>
                  </a:extLst>
                </p:cNvPr>
                <p:cNvCxnSpPr>
                  <a:cxnSpLocks/>
                  <a:stCxn id="20" idx="2"/>
                  <a:endCxn id="22" idx="0"/>
                </p:cNvCxnSpPr>
                <p:nvPr/>
              </p:nvCxnSpPr>
              <p:spPr>
                <a:xfrm flipH="1">
                  <a:off x="7092696" y="3771511"/>
                  <a:ext cx="3048" cy="233324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ttore 2 33">
                  <a:extLst>
                    <a:ext uri="{FF2B5EF4-FFF2-40B4-BE49-F238E27FC236}">
                      <a16:creationId xmlns:a16="http://schemas.microsoft.com/office/drawing/2014/main" id="{96846332-4B92-4A0D-F0BC-E7E45CC1790D}"/>
                    </a:ext>
                  </a:extLst>
                </p:cNvPr>
                <p:cNvCxnSpPr>
                  <a:cxnSpLocks/>
                  <a:stCxn id="22" idx="2"/>
                  <a:endCxn id="23" idx="0"/>
                </p:cNvCxnSpPr>
                <p:nvPr/>
              </p:nvCxnSpPr>
              <p:spPr>
                <a:xfrm>
                  <a:off x="7092696" y="4324505"/>
                  <a:ext cx="0" cy="233166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ttore 2 34">
                  <a:extLst>
                    <a:ext uri="{FF2B5EF4-FFF2-40B4-BE49-F238E27FC236}">
                      <a16:creationId xmlns:a16="http://schemas.microsoft.com/office/drawing/2014/main" id="{97943B81-0655-9DB5-3306-56AF9A16E7EC}"/>
                    </a:ext>
                  </a:extLst>
                </p:cNvPr>
                <p:cNvCxnSpPr>
                  <a:cxnSpLocks/>
                  <a:stCxn id="23" idx="2"/>
                  <a:endCxn id="24" idx="0"/>
                </p:cNvCxnSpPr>
                <p:nvPr/>
              </p:nvCxnSpPr>
              <p:spPr>
                <a:xfrm>
                  <a:off x="7092696" y="5129309"/>
                  <a:ext cx="0" cy="237427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48B8ECF0-D48D-884E-2128-C4F89511D922}"/>
                  </a:ext>
                </a:extLst>
              </p:cNvPr>
              <p:cNvSpPr/>
              <p:nvPr/>
            </p:nvSpPr>
            <p:spPr>
              <a:xfrm>
                <a:off x="8389622" y="2623178"/>
                <a:ext cx="2980944" cy="304936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/>
                  <a:t>Symlets 4 wavelet is used due to its good performances on ECG signals </a:t>
                </a:r>
                <a:r>
                  <a:rPr lang="en-GB" sz="1050" dirty="0">
                    <a:solidFill>
                      <a:schemeClr val="bg2">
                        <a:lumMod val="75000"/>
                      </a:schemeClr>
                    </a:solidFill>
                  </a:rPr>
                  <a:t>[2, 3] </a:t>
                </a:r>
              </a:p>
            </p:txBody>
          </p:sp>
        </p:grp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64F278B7-2AF1-9965-41BA-8BE5B23218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4" t="1537" r="6364" b="3484"/>
            <a:stretch/>
          </p:blipFill>
          <p:spPr bwMode="auto">
            <a:xfrm>
              <a:off x="8522304" y="3601679"/>
              <a:ext cx="2796344" cy="192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1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0B4CEB5-ADD8-BA9A-4CA9-D1AF15C9A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6" t="2981" r="8623" b="4631"/>
          <a:stretch/>
        </p:blipFill>
        <p:spPr>
          <a:xfrm>
            <a:off x="4723981" y="1670534"/>
            <a:ext cx="7223799" cy="41596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results: Synthetic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704C79-DF15-E314-C934-557E33389704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784951A3-1C61-E0C9-C357-D0318204D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189" y="1415837"/>
                <a:ext cx="4540792" cy="460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100" dirty="0">
                    <a:latin typeface="+mj-lt"/>
                  </a:rPr>
                  <a:t>The proposed filtering pipeline (</a:t>
                </a:r>
                <a:r>
                  <a:rPr lang="en-US" sz="1100" dirty="0">
                    <a:solidFill>
                      <a:srgbClr val="0070C0"/>
                    </a:solidFill>
                    <a:latin typeface="+mj-lt"/>
                  </a:rPr>
                  <a:t>blue</a:t>
                </a:r>
                <a:r>
                  <a:rPr lang="en-US" sz="1100" dirty="0">
                    <a:latin typeface="+mj-lt"/>
                  </a:rPr>
                  <a:t> </a:t>
                </a:r>
                <a:r>
                  <a:rPr lang="en-US" sz="1100" dirty="0">
                    <a:solidFill>
                      <a:srgbClr val="0070C0"/>
                    </a:solidFill>
                    <a:latin typeface="+mj-lt"/>
                  </a:rPr>
                  <a:t>line</a:t>
                </a:r>
                <a:r>
                  <a:rPr lang="en-US" sz="1100" dirty="0">
                    <a:latin typeface="+mj-lt"/>
                  </a:rPr>
                  <a:t>) has been </a:t>
                </a:r>
                <a:r>
                  <a:rPr lang="en-US" sz="1100" b="1" dirty="0">
                    <a:latin typeface="+mj-lt"/>
                  </a:rPr>
                  <a:t>tested on synthetic made ECG with additional noise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𝐸𝐶</m:t>
                      </m:r>
                      <m:sSub>
                        <m:sSubPr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𝑠𝑖𝑚𝑢𝑙𝑎𝑡𝑒𝑑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𝐸𝐶</m:t>
                      </m:r>
                      <m:sSub>
                        <m:sSubPr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1100" dirty="0">
                    <a:latin typeface="+mj-lt"/>
                  </a:rPr>
                  <a:t>then compared with the same strategy without the DWT thresholding (</a:t>
                </a:r>
                <a:r>
                  <a:rPr lang="en-US" sz="1100" dirty="0">
                    <a:solidFill>
                      <a:srgbClr val="FFC000"/>
                    </a:solidFill>
                    <a:latin typeface="+mj-lt"/>
                  </a:rPr>
                  <a:t>yellow line</a:t>
                </a:r>
                <a:r>
                  <a:rPr lang="en-US" sz="1100" dirty="0">
                    <a:latin typeface="+mj-lt"/>
                  </a:rPr>
                  <a:t>) . Comparison has been done qualitatively (plots) and quantitatively, using SNR: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d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1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  <m:t>𝑠𝑖𝑔𝑛𝑎𝑙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𝑛𝑜𝑖𝑠𝑒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=10</m:t>
                          </m:r>
                          <m:func>
                            <m:funcPr>
                              <m:ctrlPr>
                                <a:rPr lang="it-IT" sz="1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it-IT" sz="11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it-IT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subHide m:val="on"/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bHide m:val="on"/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1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1100" dirty="0"/>
                  <a:t>Once filtered the signal, the residual noise is obtained by summing the outputs of a:</a:t>
                </a:r>
              </a:p>
              <a:p>
                <a:r>
                  <a:rPr lang="en-US" sz="1100" dirty="0"/>
                  <a:t>High pass filter: to obtain high frequency noise</a:t>
                </a:r>
              </a:p>
              <a:p>
                <a:r>
                  <a:rPr lang="en-US" sz="1100" dirty="0"/>
                  <a:t>Low pass filter: to obtain low frequency noise</a:t>
                </a:r>
              </a:p>
              <a:p>
                <a:pPr marL="0" indent="0">
                  <a:buNone/>
                </a:pPr>
                <a:r>
                  <a:rPr lang="en-US" sz="1100" b="1" dirty="0">
                    <a:latin typeface="+mj-lt"/>
                  </a:rPr>
                  <a:t>ECG 1: Gaussian white noise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Single beat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Whole signal</a:t>
                </a:r>
              </a:p>
              <a:p>
                <a:pPr marL="0" indent="0">
                  <a:buNone/>
                </a:pPr>
                <a:r>
                  <a:rPr lang="en-US" sz="1100" b="1" dirty="0">
                    <a:latin typeface="+mj-lt"/>
                  </a:rPr>
                  <a:t>ECG 2: baseline drift simulated and gaussian white noise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Single beat</a:t>
                </a:r>
              </a:p>
              <a:p>
                <a:pPr lvl="1"/>
                <a:r>
                  <a:rPr lang="en-US" sz="1050" dirty="0">
                    <a:latin typeface="+mj-lt"/>
                  </a:rPr>
                  <a:t>Whole signal</a:t>
                </a:r>
              </a:p>
              <a:p>
                <a:pPr marL="0" indent="0">
                  <a:buNone/>
                </a:pPr>
                <a:r>
                  <a:rPr lang="en-US" sz="1100" dirty="0">
                    <a:latin typeface="+mj-lt"/>
                  </a:rPr>
                  <a:t>The </a:t>
                </a:r>
                <a:r>
                  <a:rPr lang="en-US" sz="1100" dirty="0">
                    <a:solidFill>
                      <a:srgbClr val="0070C0"/>
                    </a:solidFill>
                    <a:latin typeface="+mj-lt"/>
                  </a:rPr>
                  <a:t>proposed pipeline </a:t>
                </a:r>
                <a:r>
                  <a:rPr lang="en-US" sz="1100" dirty="0">
                    <a:latin typeface="+mj-lt"/>
                  </a:rPr>
                  <a:t>seems to perform better than the traditional band pass. In general, SNR is better for DWT thresholding and even the smoothness off the filtered signal improves.</a:t>
                </a:r>
              </a:p>
              <a:p>
                <a:pPr marL="0" indent="0">
                  <a:buNone/>
                </a:pPr>
                <a:r>
                  <a:rPr lang="en-US" sz="1100" dirty="0">
                    <a:latin typeface="+mj-lt"/>
                  </a:rPr>
                  <a:t>It should be noted that both filters introduces artifacts into “flats” parts of the signal. Moreover, DWT filter tends to lower the QRS peaks.</a:t>
                </a:r>
              </a:p>
            </p:txBody>
          </p:sp>
        </mc:Choice>
        <mc:Fallback xmlns=""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784951A3-1C61-E0C9-C357-D0318204D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89" y="1415837"/>
                <a:ext cx="4540792" cy="4609181"/>
              </a:xfrm>
              <a:prstGeom prst="rect">
                <a:avLst/>
              </a:prstGeom>
              <a:blipFill>
                <a:blip r:embed="rId4"/>
                <a:stretch>
                  <a:fillRect t="-132" b="-74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4329C629-18B2-4B8C-ED6F-8543C908A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t="5019" r="8812" b="5894"/>
          <a:stretch/>
        </p:blipFill>
        <p:spPr>
          <a:xfrm>
            <a:off x="5052742" y="1727227"/>
            <a:ext cx="6898466" cy="39297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9CF51AF-7C46-CAF4-69D3-C5AEB2833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" r="2444"/>
          <a:stretch/>
        </p:blipFill>
        <p:spPr>
          <a:xfrm>
            <a:off x="4855464" y="1727227"/>
            <a:ext cx="7146832" cy="398640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B3A110-2793-794B-82FC-CF842B841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r="3146"/>
          <a:stretch/>
        </p:blipFill>
        <p:spPr>
          <a:xfrm>
            <a:off x="4925188" y="1636776"/>
            <a:ext cx="7022592" cy="398640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1574700-975D-BD1E-B300-1EB7BE6581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r="3102"/>
          <a:stretch/>
        </p:blipFill>
        <p:spPr>
          <a:xfrm>
            <a:off x="4800948" y="1642187"/>
            <a:ext cx="7146832" cy="4043096"/>
          </a:xfrm>
          <a:prstGeom prst="rect">
            <a:avLst/>
          </a:prstGeom>
        </p:spPr>
      </p:pic>
      <p:pic>
        <p:nvPicPr>
          <p:cNvPr id="19" name="Immagine 18" descr="Immagine che contiene linea, testo, Carattere, Diagramma&#10;&#10;Descrizione generata automaticamente">
            <a:extLst>
              <a:ext uri="{FF2B5EF4-FFF2-40B4-BE49-F238E27FC236}">
                <a16:creationId xmlns:a16="http://schemas.microsoft.com/office/drawing/2014/main" id="{7849C89F-6080-96C9-64E1-1AF23F9BE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t="4141" r="8812" b="6187"/>
          <a:stretch/>
        </p:blipFill>
        <p:spPr>
          <a:xfrm>
            <a:off x="4898808" y="1432423"/>
            <a:ext cx="7103488" cy="438044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2C5D27D-A36B-1808-F466-0424D413A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2887"/>
          <a:stretch/>
        </p:blipFill>
        <p:spPr>
          <a:xfrm>
            <a:off x="4800948" y="1491902"/>
            <a:ext cx="7201348" cy="431533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616859B-7BA6-14EB-B705-B5B536F146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r="2664"/>
          <a:stretch/>
        </p:blipFill>
        <p:spPr>
          <a:xfrm>
            <a:off x="4855464" y="1636776"/>
            <a:ext cx="7146832" cy="417046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662D4C7-E999-59E4-99F4-0373E27D5D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t="-129" r="2864" b="129"/>
          <a:stretch/>
        </p:blipFill>
        <p:spPr>
          <a:xfrm>
            <a:off x="4800948" y="1636776"/>
            <a:ext cx="7201348" cy="41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7375-7D8C-02E9-6EF9-B19801C1A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E1AC4C-DD24-8753-86BC-A6BAB8CC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results: External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FF3660-6F96-9642-F744-0DC48CF2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6F48862-4C61-5D3B-C6BC-25D24F727C71}"/>
              </a:ext>
            </a:extLst>
          </p:cNvPr>
          <p:cNvSpPr txBox="1">
            <a:spLocks/>
          </p:cNvSpPr>
          <p:nvPr/>
        </p:nvSpPr>
        <p:spPr>
          <a:xfrm>
            <a:off x="384396" y="1432423"/>
            <a:ext cx="5455194" cy="378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 b="1" dirty="0">
              <a:latin typeface="+mj-lt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E9EE1303-D892-0E97-CDD7-381565EE448A}"/>
              </a:ext>
            </a:extLst>
          </p:cNvPr>
          <p:cNvSpPr txBox="1">
            <a:spLocks/>
          </p:cNvSpPr>
          <p:nvPr/>
        </p:nvSpPr>
        <p:spPr>
          <a:xfrm>
            <a:off x="95882" y="1432423"/>
            <a:ext cx="4930007" cy="4609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+mj-lt"/>
              </a:rPr>
              <a:t>The proposed filtering pipeline (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blue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line</a:t>
            </a:r>
            <a:r>
              <a:rPr lang="en-US" sz="1200" dirty="0">
                <a:latin typeface="+mj-lt"/>
              </a:rPr>
              <a:t>) has been tested on </a:t>
            </a:r>
            <a:r>
              <a:rPr lang="en-US" sz="1200" b="1" dirty="0">
                <a:latin typeface="+mj-lt"/>
              </a:rPr>
              <a:t>well-know external data (didactical) </a:t>
            </a:r>
            <a:r>
              <a:rPr lang="en-US" sz="1200" dirty="0">
                <a:latin typeface="+mj-lt"/>
              </a:rPr>
              <a:t>and compared with the same strategy without the DWT thresholding (</a:t>
            </a:r>
            <a:r>
              <a:rPr lang="en-US" sz="1200" dirty="0">
                <a:solidFill>
                  <a:srgbClr val="FFC000"/>
                </a:solidFill>
                <a:latin typeface="+mj-lt"/>
              </a:rPr>
              <a:t>yellow line</a:t>
            </a:r>
            <a:r>
              <a:rPr lang="en-US" sz="1200" dirty="0">
                <a:latin typeface="+mj-lt"/>
              </a:rPr>
              <a:t>). Again, results are both qualitative and quantitative (SNR). </a:t>
            </a: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Again, there are 2 scenarios:</a:t>
            </a:r>
          </a:p>
          <a:p>
            <a:r>
              <a:rPr lang="en-US" sz="1200" dirty="0">
                <a:latin typeface="+mj-lt"/>
              </a:rPr>
              <a:t>ECG 1: HF noise</a:t>
            </a:r>
          </a:p>
          <a:p>
            <a:pPr lvl="1"/>
            <a:r>
              <a:rPr lang="en-US" sz="900" dirty="0">
                <a:latin typeface="+mj-lt"/>
              </a:rPr>
              <a:t>Filter performance on single beat</a:t>
            </a:r>
          </a:p>
          <a:p>
            <a:pPr lvl="1"/>
            <a:r>
              <a:rPr lang="en-US" sz="900" dirty="0"/>
              <a:t>Filter performance on whole signal</a:t>
            </a:r>
            <a:endParaRPr lang="en-US" sz="800" dirty="0">
              <a:latin typeface="+mj-lt"/>
            </a:endParaRPr>
          </a:p>
          <a:p>
            <a:r>
              <a:rPr lang="en-US" sz="1200" dirty="0">
                <a:latin typeface="+mj-lt"/>
              </a:rPr>
              <a:t>ECG 2: LF noise</a:t>
            </a:r>
          </a:p>
          <a:p>
            <a:pPr lvl="1"/>
            <a:r>
              <a:rPr lang="en-US" sz="900" dirty="0"/>
              <a:t>Filter performance on single beat</a:t>
            </a:r>
          </a:p>
          <a:p>
            <a:pPr lvl="1"/>
            <a:r>
              <a:rPr lang="en-US" sz="900" dirty="0"/>
              <a:t>Filter performance on whole signal</a:t>
            </a: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In conclusion, </a:t>
            </a:r>
            <a:r>
              <a:rPr lang="en-US" sz="1200" b="1" dirty="0">
                <a:latin typeface="+mj-lt"/>
              </a:rPr>
              <a:t>DWT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thresholding</a:t>
            </a:r>
            <a:r>
              <a:rPr lang="en-US" sz="1200" dirty="0">
                <a:latin typeface="+mj-lt"/>
              </a:rPr>
              <a:t> combined </a:t>
            </a:r>
            <a:r>
              <a:rPr lang="en-US" sz="1200" b="1" dirty="0">
                <a:latin typeface="+mj-lt"/>
              </a:rPr>
              <a:t>with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BP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zero-phase</a:t>
            </a:r>
            <a:r>
              <a:rPr lang="en-US" sz="1200" dirty="0">
                <a:latin typeface="+mj-lt"/>
              </a:rPr>
              <a:t> filtering leads to </a:t>
            </a:r>
            <a:r>
              <a:rPr lang="en-US" sz="1200" b="1" dirty="0">
                <a:latin typeface="+mj-lt"/>
              </a:rPr>
              <a:t>good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results</a:t>
            </a:r>
            <a:r>
              <a:rPr lang="en-US" sz="12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Moreover, this strategy has other known advantages:</a:t>
            </a:r>
          </a:p>
          <a:p>
            <a:r>
              <a:rPr lang="en-GB" sz="1200" dirty="0">
                <a:latin typeface="+mj-lt"/>
              </a:rPr>
              <a:t>Higher performance even on other sources of noise</a:t>
            </a:r>
            <a:r>
              <a:rPr lang="en-GB" sz="1100" dirty="0">
                <a:latin typeface="+mj-lt"/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[1] </a:t>
            </a:r>
          </a:p>
          <a:p>
            <a:r>
              <a:rPr lang="en-GB" sz="1200" dirty="0">
                <a:latin typeface="+mj-lt"/>
              </a:rPr>
              <a:t>Good performances on short signals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[1,2]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endParaRPr lang="en-US" sz="1200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532D2-F95C-68CC-905B-1AFB7C627C1E}"/>
              </a:ext>
            </a:extLst>
          </p:cNvPr>
          <p:cNvSpPr txBox="1"/>
          <p:nvPr/>
        </p:nvSpPr>
        <p:spPr>
          <a:xfrm>
            <a:off x="358016" y="6356320"/>
            <a:ext cx="11117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it-IT" sz="800" dirty="0"/>
              <a:t>1</a:t>
            </a:r>
            <a:r>
              <a:rPr kumimoji="0" lang="en-GB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Saraiva, João &amp; Plácido da Silva, Hugo &amp; Fred, Ana. (2022). Denoising and Artifact Removal of the Electrocardiogram, Electrodermal Activity and Accelerometery for Continuous Ambulatory Monitoring of Epileptic Seizures with Wearable Devices.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t-IT" sz="800" dirty="0"/>
              <a:t>2</a:t>
            </a:r>
            <a:r>
              <a:rPr kumimoji="0" lang="en-US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Singh, Brij N., and Arvind K. Tiwari. "Optimal selection of wavelet basis function applied to ECG signal denoising." Digital signal processing 16.3 (2006): 275-287.</a:t>
            </a:r>
            <a:endParaRPr lang="en-US" altLang="it-IT" sz="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magine 8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04550351-2F60-4EE3-EB63-0B2572AEF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4580" r="8812" b="5602"/>
          <a:stretch/>
        </p:blipFill>
        <p:spPr>
          <a:xfrm>
            <a:off x="5025893" y="1636777"/>
            <a:ext cx="7070223" cy="3964028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E29769C-349A-A07F-F78C-2410B109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3119" r="2937" b="5165"/>
          <a:stretch/>
        </p:blipFill>
        <p:spPr>
          <a:xfrm>
            <a:off x="5025892" y="1636775"/>
            <a:ext cx="7070224" cy="3964028"/>
          </a:xfrm>
          <a:prstGeom prst="rect">
            <a:avLst/>
          </a:prstGeom>
        </p:spPr>
      </p:pic>
      <p:pic>
        <p:nvPicPr>
          <p:cNvPr id="17" name="Immagine 1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357E70AD-DEA7-DD28-BD16-E986DB74C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t="3412" r="3182" b="4109"/>
          <a:stretch/>
        </p:blipFill>
        <p:spPr>
          <a:xfrm>
            <a:off x="5025891" y="1636772"/>
            <a:ext cx="7070225" cy="3964027"/>
          </a:xfrm>
          <a:prstGeom prst="rect">
            <a:avLst/>
          </a:prstGeom>
        </p:spPr>
      </p:pic>
      <p:pic>
        <p:nvPicPr>
          <p:cNvPr id="19" name="Immagine 1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9C129E12-18E4-7E3F-CF8E-1041860F4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4919" r="8813" b="5366"/>
          <a:stretch/>
        </p:blipFill>
        <p:spPr>
          <a:xfrm>
            <a:off x="5050688" y="1636938"/>
            <a:ext cx="7070227" cy="3963861"/>
          </a:xfrm>
          <a:prstGeom prst="rect">
            <a:avLst/>
          </a:prstGeom>
        </p:spPr>
      </p:pic>
      <p:pic>
        <p:nvPicPr>
          <p:cNvPr id="21" name="Immagine 2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6D82601-8683-F405-290C-8F8D785F1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684" r="3153" b="5218"/>
          <a:stretch/>
        </p:blipFill>
        <p:spPr>
          <a:xfrm>
            <a:off x="5025889" y="1636772"/>
            <a:ext cx="7082627" cy="4120216"/>
          </a:xfrm>
          <a:prstGeom prst="rect">
            <a:avLst/>
          </a:prstGeom>
        </p:spPr>
      </p:pic>
      <p:pic>
        <p:nvPicPr>
          <p:cNvPr id="24" name="Immagine 2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98641C2-952D-99E1-6777-E49A29521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1641" r="3154" b="5516"/>
          <a:stretch/>
        </p:blipFill>
        <p:spPr>
          <a:xfrm>
            <a:off x="5047693" y="1690910"/>
            <a:ext cx="7070228" cy="40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52EA4-9809-985C-8A8C-85AEDD39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results: AVNRT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0D17D-5CB5-7A4C-86CF-032C6E6B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74327"/>
            <a:ext cx="4044696" cy="4722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Once build the method into a controlled environment, it can be tested on AVNRT data:</a:t>
            </a:r>
          </a:p>
          <a:p>
            <a:r>
              <a:rPr lang="en-US" sz="1400" dirty="0"/>
              <a:t>MAP C, sub-1, record example</a:t>
            </a:r>
          </a:p>
          <a:p>
            <a:r>
              <a:rPr lang="en-US" sz="1400" dirty="0"/>
              <a:t>MAP C, sub-7, record example</a:t>
            </a:r>
          </a:p>
          <a:p>
            <a:r>
              <a:rPr lang="en-US" sz="1400" dirty="0"/>
              <a:t>MAP C, sub-8, record example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600" dirty="0"/>
              <a:t>As can be seen:</a:t>
            </a:r>
          </a:p>
          <a:p>
            <a:r>
              <a:rPr lang="en-US" sz="1600" dirty="0"/>
              <a:t>Zero-phase ensures the preservation of peaks location</a:t>
            </a:r>
          </a:p>
          <a:p>
            <a:r>
              <a:rPr lang="en-US" sz="1600" dirty="0"/>
              <a:t>Important peaks (A-H-V) preserved</a:t>
            </a:r>
          </a:p>
          <a:p>
            <a:r>
              <a:rPr lang="en-US" sz="1600" dirty="0"/>
              <a:t>Clearly visible peaks lowering </a:t>
            </a:r>
          </a:p>
          <a:p>
            <a:r>
              <a:rPr lang="en-US" sz="1600" dirty="0"/>
              <a:t>Presence of boundary effects</a:t>
            </a:r>
          </a:p>
          <a:p>
            <a:pPr lvl="1"/>
            <a:r>
              <a:rPr lang="en-US" sz="1200" dirty="0"/>
              <a:t>Mirror padding of 400 points slightly lower these effects</a:t>
            </a:r>
          </a:p>
          <a:p>
            <a:pPr lvl="1"/>
            <a:r>
              <a:rPr lang="en-US" sz="1200" dirty="0"/>
              <a:t>While if the lower cutoff frequency is higher, like 3 Hz, boundary effects are clearly reduced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200" dirty="0"/>
          </a:p>
          <a:p>
            <a:endParaRPr lang="en-US" sz="1050" dirty="0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351BE6-1815-C162-224E-864AC8E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9</a:t>
            </a:fld>
            <a:endParaRPr lang="en-US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889BE21-26E5-8329-B459-2B13B65C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7127"/>
          <a:stretch/>
        </p:blipFill>
        <p:spPr>
          <a:xfrm>
            <a:off x="4672584" y="1474326"/>
            <a:ext cx="7324994" cy="43869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513D6F6-88FA-D460-C81C-C166AFEC0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7127"/>
          <a:stretch/>
        </p:blipFill>
        <p:spPr>
          <a:xfrm>
            <a:off x="4672584" y="1474326"/>
            <a:ext cx="7324994" cy="438697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C4A1FFE-F040-FCD2-9E4B-7AE2DDB3D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r="7566"/>
          <a:stretch/>
        </p:blipFill>
        <p:spPr>
          <a:xfrm>
            <a:off x="4672584" y="1474327"/>
            <a:ext cx="7249934" cy="43869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4CB6EE2-C22C-EDE9-0FF0-D945724B4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7762"/>
          <a:stretch/>
        </p:blipFill>
        <p:spPr>
          <a:xfrm>
            <a:off x="4781120" y="1474325"/>
            <a:ext cx="7216458" cy="4386976"/>
          </a:xfrm>
          <a:prstGeom prst="rect">
            <a:avLst/>
          </a:prstGeom>
        </p:spPr>
      </p:pic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BD105E7-1DA8-9DCA-7160-A02FD0AFC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747" r="8852" b="3877"/>
          <a:stretch/>
        </p:blipFill>
        <p:spPr>
          <a:xfrm>
            <a:off x="4848072" y="1642094"/>
            <a:ext cx="7182982" cy="43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3580</TotalTime>
  <Words>3112</Words>
  <Application>Microsoft Office PowerPoint</Application>
  <PresentationFormat>Widescreen</PresentationFormat>
  <Paragraphs>433</Paragraphs>
  <Slides>29</Slides>
  <Notes>28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Aptos</vt:lpstr>
      <vt:lpstr>Arial</vt:lpstr>
      <vt:lpstr>Calibri</vt:lpstr>
      <vt:lpstr>Cambria Math</vt:lpstr>
      <vt:lpstr>1_Tema di Office</vt:lpstr>
      <vt:lpstr>Presentazione standard di PowerPoint</vt:lpstr>
      <vt:lpstr>Outline </vt:lpstr>
      <vt:lpstr>Outline </vt:lpstr>
      <vt:lpstr>Recap of the objectives so far</vt:lpstr>
      <vt:lpstr>Outline </vt:lpstr>
      <vt:lpstr>Signal preprocessing</vt:lpstr>
      <vt:lpstr>Preprocessing results: Synthetic data</vt:lpstr>
      <vt:lpstr>Preprocessing results: External data</vt:lpstr>
      <vt:lpstr>Preprocessing results: AVNRT data</vt:lpstr>
      <vt:lpstr>Conclusions on preprocessing </vt:lpstr>
      <vt:lpstr>Outline </vt:lpstr>
      <vt:lpstr>Spectrum estimation </vt:lpstr>
      <vt:lpstr>Spectrum estimation results: External data</vt:lpstr>
      <vt:lpstr>Spectrum estimation: comments</vt:lpstr>
      <vt:lpstr>Outline </vt:lpstr>
      <vt:lpstr>Alignment necessity</vt:lpstr>
      <vt:lpstr>Data summary and overview [from first presentation] </vt:lpstr>
      <vt:lpstr>Examples of traces</vt:lpstr>
      <vt:lpstr>Examples of traces</vt:lpstr>
      <vt:lpstr>Traces alignment pipeline</vt:lpstr>
      <vt:lpstr>Results of alignment </vt:lpstr>
      <vt:lpstr>Results of alignment </vt:lpstr>
      <vt:lpstr>Results of alignment </vt:lpstr>
      <vt:lpstr>Conclusions on alignment </vt:lpstr>
      <vt:lpstr>Alignment: open questions</vt:lpstr>
      <vt:lpstr>Outline </vt:lpstr>
      <vt:lpstr>Next step: feature extraction</vt:lpstr>
      <vt:lpstr>Outline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75</cp:revision>
  <dcterms:created xsi:type="dcterms:W3CDTF">2024-05-22T12:11:36Z</dcterms:created>
  <dcterms:modified xsi:type="dcterms:W3CDTF">2024-10-17T09:29:08Z</dcterms:modified>
</cp:coreProperties>
</file>